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5.xml" ContentType="application/vnd.ms-office.chartcolorstyle+xml"/>
  <Override PartName="/ppt/charts/style5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6" r:id="rId6"/>
    <p:sldId id="261" r:id="rId7"/>
    <p:sldId id="262" r:id="rId8"/>
    <p:sldId id="337" r:id="rId9"/>
    <p:sldId id="263" r:id="rId10"/>
    <p:sldId id="329" r:id="rId11"/>
    <p:sldId id="330" r:id="rId12"/>
    <p:sldId id="331" r:id="rId13"/>
    <p:sldId id="332" r:id="rId14"/>
    <p:sldId id="333" r:id="rId15"/>
    <p:sldId id="334" r:id="rId16"/>
    <p:sldId id="335" r:id="rId17"/>
    <p:sldId id="341" r:id="rId18"/>
    <p:sldId id="265" r:id="rId19"/>
    <p:sldId id="326" r:id="rId20"/>
    <p:sldId id="327" r:id="rId21"/>
    <p:sldId id="272" r:id="rId2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6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howGuides="1">
      <p:cViewPr>
        <p:scale>
          <a:sx n="70" d="100"/>
          <a:sy n="70" d="100"/>
        </p:scale>
        <p:origin x="-1338" y="-576"/>
      </p:cViewPr>
      <p:guideLst>
        <p:guide orient="horz" pos="220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¿Cómo califica usted la gestión global de la Federación?</a:t>
            </a:r>
          </a:p>
        </c:rich>
      </c:tx>
      <c:layout>
        <c:manualLayout>
          <c:xMode val="edge"/>
          <c:yMode val="edge"/>
          <c:x val="0.17593097771756117"/>
          <c:y val="3.810229291783857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NOTAS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52.94%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59C-4DE9-9E09-2B99951C73C3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47.06%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59C-4DE9-9E09-2B99951C73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9</c:v>
                </c:pt>
                <c:pt idx="1">
                  <c:v>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59C-4DE9-9E09-2B99951C73C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5016192"/>
        <c:axId val="38138944"/>
      </c:barChart>
      <c:catAx>
        <c:axId val="35016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8138944"/>
        <c:crosses val="autoZero"/>
        <c:auto val="1"/>
        <c:lblAlgn val="ctr"/>
        <c:lblOffset val="100"/>
        <c:noMultiLvlLbl val="0"/>
      </c:catAx>
      <c:valAx>
        <c:axId val="38138944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501619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8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800"/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2200" b="1" i="0" u="none" strike="noStrike" baseline="0" dirty="0">
                <a:effectLst/>
              </a:rPr>
              <a:t>Revisa frecuentemente la nueva página Web y RRSS (si/no)  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2131487769526415"/>
          <c:y val="0.11631904488806377"/>
          <c:w val="0.86308913100123774"/>
          <c:h val="0.830502921315847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RESPUESTA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-7.7217261087635644E-2"/>
                  <c:y val="-7.4022840223350803E-3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11,76%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96A7-4DED-8578-F0B2AC7B921C}"/>
                </c:ext>
              </c:extLst>
            </c:dLbl>
            <c:dLbl>
              <c:idx val="1"/>
              <c:layout>
                <c:manualLayout>
                  <c:x val="-9.225262752840153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29,41%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96A7-4DED-8578-F0B2AC7B921C}"/>
                </c:ext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58.82%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96A7-4DED-8578-F0B2AC7B92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NO RESPONDE</c:v>
                </c:pt>
                <c:pt idx="1">
                  <c:v>NO</c:v>
                </c:pt>
                <c:pt idx="2">
                  <c:v>SI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</c:v>
                </c:pt>
                <c:pt idx="1">
                  <c:v>5</c:v>
                </c:pt>
                <c:pt idx="2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6A7-4DED-8578-F0B2AC7B921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79200256"/>
        <c:axId val="34703616"/>
      </c:barChart>
      <c:catAx>
        <c:axId val="79200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4703616"/>
        <c:crosses val="autoZero"/>
        <c:auto val="1"/>
        <c:lblAlgn val="ctr"/>
        <c:lblOffset val="100"/>
        <c:noMultiLvlLbl val="0"/>
      </c:catAx>
      <c:valAx>
        <c:axId val="34703616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7920025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dTable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¿Cómo califica usted la nueva página web de la Federación?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NOTA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64,71%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C69-4FBD-8037-B7926844D8AD}"/>
                </c:ext>
              </c:extLst>
            </c:dLbl>
            <c:dLbl>
              <c:idx val="1"/>
              <c:layout>
                <c:manualLayout>
                  <c:x val="-2.5285154826776781E-3"/>
                  <c:y val="7.686424862731597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23,53%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1C69-4FBD-8037-B7926844D8AD}"/>
                </c:ext>
              </c:extLst>
            </c:dLbl>
            <c:dLbl>
              <c:idx val="2"/>
              <c:layout>
                <c:manualLayout>
                  <c:x val="0"/>
                  <c:y val="8.430871845112822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11,76%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C69-4FBD-8037-B7926844D8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11</c:v>
                </c:pt>
                <c:pt idx="1">
                  <c:v>4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C69-4FBD-8037-B7926844D8A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79203840"/>
        <c:axId val="34706496"/>
      </c:barChart>
      <c:catAx>
        <c:axId val="79203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4706496"/>
        <c:crosses val="autoZero"/>
        <c:auto val="1"/>
        <c:lblAlgn val="ctr"/>
        <c:lblOffset val="100"/>
        <c:noMultiLvlLbl val="0"/>
      </c:catAx>
      <c:valAx>
        <c:axId val="3470649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920384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8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800"/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NO RESPONDE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Los incorporaría a los estatutos Fechitri</c:v>
                </c:pt>
                <c:pt idx="1">
                  <c:v>Está de acuerdo con lo presentado</c:v>
                </c:pt>
                <c:pt idx="2">
                  <c:v>Considera que son necesarios</c:v>
                </c:pt>
                <c:pt idx="3">
                  <c:v>Ha tenido oportunidad de revisarlos</c:v>
                </c:pt>
              </c:strCache>
            </c:strRef>
          </c:cat>
          <c:val>
            <c:numRef>
              <c:f>Hoja1!$B$2:$B$5</c:f>
              <c:numCache>
                <c:formatCode>0.00%</c:formatCode>
                <c:ptCount val="4"/>
                <c:pt idx="0">
                  <c:v>0.23530000000000001</c:v>
                </c:pt>
                <c:pt idx="1">
                  <c:v>0.23530000000000001</c:v>
                </c:pt>
                <c:pt idx="2">
                  <c:v>0.1176</c:v>
                </c:pt>
                <c:pt idx="3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4B-4385-93E5-38525AD7B43D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Los incorporaría a los estatutos Fechitri</c:v>
                </c:pt>
                <c:pt idx="1">
                  <c:v>Está de acuerdo con lo presentado</c:v>
                </c:pt>
                <c:pt idx="2">
                  <c:v>Considera que son necesarios</c:v>
                </c:pt>
                <c:pt idx="3">
                  <c:v>Ha tenido oportunidad de revisarlos</c:v>
                </c:pt>
              </c:strCache>
            </c:strRef>
          </c:cat>
          <c:val>
            <c:numRef>
              <c:f>Hoja1!$C$2:$C$5</c:f>
              <c:numCache>
                <c:formatCode>0%</c:formatCode>
                <c:ptCount val="4"/>
                <c:pt idx="0" formatCode="0.00%">
                  <c:v>5.8799999999999998E-2</c:v>
                </c:pt>
                <c:pt idx="1">
                  <c:v>0</c:v>
                </c:pt>
                <c:pt idx="2">
                  <c:v>0</c:v>
                </c:pt>
                <c:pt idx="3" formatCode="0.00%">
                  <c:v>0.47060000000000002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04B-4385-93E5-38525AD7B43D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SI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Los incorporaría a los estatutos Fechitri</c:v>
                </c:pt>
                <c:pt idx="1">
                  <c:v>Está de acuerdo con lo presentado</c:v>
                </c:pt>
                <c:pt idx="2">
                  <c:v>Considera que son necesarios</c:v>
                </c:pt>
                <c:pt idx="3">
                  <c:v>Ha tenido oportunidad de revisarlos</c:v>
                </c:pt>
              </c:strCache>
            </c:strRef>
          </c:cat>
          <c:val>
            <c:numRef>
              <c:f>Hoja1!$D$2:$D$5</c:f>
              <c:numCache>
                <c:formatCode>0.00%</c:formatCode>
                <c:ptCount val="4"/>
                <c:pt idx="0">
                  <c:v>0.70589999999999997</c:v>
                </c:pt>
                <c:pt idx="1">
                  <c:v>0.76470000000000005</c:v>
                </c:pt>
                <c:pt idx="2">
                  <c:v>0.88239999999999996</c:v>
                </c:pt>
                <c:pt idx="3">
                  <c:v>0.52939999999999998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04B-4385-93E5-38525AD7B43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55507712"/>
        <c:axId val="136444096"/>
      </c:barChart>
      <c:catAx>
        <c:axId val="1555077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6444096"/>
        <c:crosses val="autoZero"/>
        <c:auto val="1"/>
        <c:lblAlgn val="ctr"/>
        <c:lblOffset val="100"/>
        <c:noMultiLvlLbl val="0"/>
      </c:catAx>
      <c:valAx>
        <c:axId val="136444096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55077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dTable>
      <c:spPr>
        <a:solidFill>
          <a:schemeClr val="bg1"/>
        </a:solidFill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88,24%</a:t>
                    </a:r>
                    <a:endParaRPr lang="en-US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FC2-42D1-8186-B511BB378C04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6,25%</a:t>
                    </a:r>
                    <a:endParaRPr lang="en-US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FC2-42D1-8186-B511BB378C04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6,25%</a:t>
                    </a:r>
                    <a:endParaRPr lang="en-US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DFC2-42D1-8186-B511BB378C04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15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FC2-42D1-8186-B511BB378C0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82899456"/>
        <c:axId val="35216704"/>
      </c:barChart>
      <c:catAx>
        <c:axId val="82899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5216704"/>
        <c:crosses val="autoZero"/>
        <c:auto val="1"/>
        <c:lblAlgn val="ctr"/>
        <c:lblOffset val="100"/>
        <c:noMultiLvlLbl val="0"/>
      </c:catAx>
      <c:valAx>
        <c:axId val="3521670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289945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E040790-25E7-4DCE-AAB1-CD0BE8A5A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FD63B8EF-0B9F-4F79-9F29-0087B812A9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99CA019-4F6A-400B-8C75-BFF10A13C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4DB3-5969-40C7-AEB2-523D2FD6E7F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5392D12B-FD99-4BD5-83BF-E791D57B5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393CCF7-FD4D-45BF-85D5-4A787ED61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3DA1-BDF9-4D2A-9FA7-AE8F16CF20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9389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E5C92BB-49B0-4D32-A21E-9F68BC3C6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72C9AB3D-19F1-43D5-A6DA-79E1F08A54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A14ED7B-E1FE-4729-AD72-E303B0898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4DB3-5969-40C7-AEB2-523D2FD6E7F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D19E004-6048-4068-B6C2-28C1BAA95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F4BA700-AFC7-41CA-90F8-B50DA5DE6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3DA1-BDF9-4D2A-9FA7-AE8F16CF20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0399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B042C4ED-5CDE-48C5-A311-89E658CDF7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183FA322-44C0-44B2-BA70-BEBBA1A2D4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647519A8-52AD-4D55-A19A-B46D79DDA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4DB3-5969-40C7-AEB2-523D2FD6E7F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D5EEABD-79BD-4DC4-A030-3ABC1241A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A1B68D5-D85F-4E18-A361-F2CD45B80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3DA1-BDF9-4D2A-9FA7-AE8F16CF20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3233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221F8F5-B04A-4BFC-BA31-B6891B39C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DB9C8A1-F7F7-4F9C-87E9-80A4E734F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A0C9FBE-7B11-4D5F-A178-C30A0B599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4DB3-5969-40C7-AEB2-523D2FD6E7F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9702DCD-2C82-44B1-B73A-5DF53669E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F33BFA8-77B6-4816-A2B9-0B72B14D3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3DA1-BDF9-4D2A-9FA7-AE8F16CF20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9068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33553A5-D3CC-43C2-850D-C8974DA7E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F1941B0F-4B90-4250-B0F2-2AA60883F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1EF1744-DEDF-4119-8B0A-F1FAD1FF5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4DB3-5969-40C7-AEB2-523D2FD6E7F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BCF93CB-F2A6-4679-9B5C-061622DC1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1D08B22-B29C-40F1-99C2-DEB527E0C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3DA1-BDF9-4D2A-9FA7-AE8F16CF20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3937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7CD9726-9E3C-4C7F-A056-CB323586E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31D23B4-5040-456A-A0CC-B7624536EC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1298C4AB-DD2C-4499-9805-DFD5ABCF8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5C6F244-1157-4674-9B32-486EA0B20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4DB3-5969-40C7-AEB2-523D2FD6E7F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503BBE15-EBA8-4BB9-A70D-D7591410F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99196F19-F386-4DC3-BAF9-0D024CED5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3DA1-BDF9-4D2A-9FA7-AE8F16CF20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7216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24E6001-8983-4A5B-BC89-D83E325DE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F0B4207F-0215-4E6B-AE67-CEFA3517DE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FB37FE11-8377-47D4-AA53-6DB3B4E34D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E0258A3E-34F5-4ACB-98DF-88C063BA85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A38CBF1D-4AE0-4605-9BB1-273F1F49B7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C3AF50BD-FF86-4DD5-A11B-24FA84934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4DB3-5969-40C7-AEB2-523D2FD6E7F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356DA05B-BF63-4B57-86B1-94082C31F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97F21F0D-D313-44BB-A8CD-3209C372B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3DA1-BDF9-4D2A-9FA7-AE8F16CF20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3140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97ACC48-80C9-4FE8-89EF-1BCE3EC76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4AA5BD2F-CF91-43BF-9DF0-0F6540287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4DB3-5969-40C7-AEB2-523D2FD6E7F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4250E6BF-CB00-450B-AAD3-811A25229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3CAC5BBF-07CE-4E08-8B92-4341C0452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3DA1-BDF9-4D2A-9FA7-AE8F16CF20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8526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F2177BAC-1E8E-4C30-8FF0-2F32D49C7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4DB3-5969-40C7-AEB2-523D2FD6E7F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292D74D6-394D-4FDD-B3AB-FDD1CEF1D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F3C58DD1-5317-45FA-A8B4-9924A3234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3DA1-BDF9-4D2A-9FA7-AE8F16CF20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3141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A986DA7-8E72-4AAB-978A-23CA3DF3B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AB84DC2-11AF-47B0-A3FA-C689F83F6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83AAFC4-B354-4AB4-84D9-AA9B624D40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F0049D91-E949-40C0-9FFC-172B3C3B6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4DB3-5969-40C7-AEB2-523D2FD6E7F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C16E91E1-C162-4743-AA4C-0D479344A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BD52DE2-0753-4E52-B5F4-8E0C56DB3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3DA1-BDF9-4D2A-9FA7-AE8F16CF20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821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3862221-214C-489B-8C3D-F84A97015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2126446F-DB70-488A-8B44-1F03C03C12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72DE93DB-AB88-4155-95E1-E6D580EEE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EBB44C6F-3C72-4BE8-B98B-8073783F5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4DB3-5969-40C7-AEB2-523D2FD6E7F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E3049C5E-C184-4FC9-ABA5-358B17211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3CF8635F-54D8-4882-8FFB-6227E57DA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3DA1-BDF9-4D2A-9FA7-AE8F16CF20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9982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6D63D440-52D0-4758-B7D1-B69FEB2E0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7F32E7AF-95A4-4FA7-900B-F012E3B06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69D339CE-3887-45AC-8524-4DBF7F49AF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F4DB3-5969-40C7-AEB2-523D2FD6E7F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E8FFCFF-E66A-4DC9-A61F-1AE019BDB6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5729EBC-1040-4C1C-811E-0993791B1A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13DA1-BDF9-4D2A-9FA7-AE8F16CF20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99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 descr="Imagen que contiene taza, tabla, alimentos&#10;&#10;Descripción generada automáticamente">
            <a:extLst>
              <a:ext uri="{FF2B5EF4-FFF2-40B4-BE49-F238E27FC236}">
                <a16:creationId xmlns:a16="http://schemas.microsoft.com/office/drawing/2014/main" xmlns="" id="{7B5BE2A6-81B5-4155-9CB5-460B0FF104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66" t="30699" r="20167" b="9747"/>
          <a:stretch/>
        </p:blipFill>
        <p:spPr>
          <a:xfrm rot="10800000">
            <a:off x="-47140" y="-1"/>
            <a:ext cx="12263820" cy="6885383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62E21A89-4EC7-42B1-9133-709DEAE7A3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7121" y="2413807"/>
            <a:ext cx="8312727" cy="1015195"/>
          </a:xfrm>
        </p:spPr>
        <p:txBody>
          <a:bodyPr>
            <a:noAutofit/>
          </a:bodyPr>
          <a:lstStyle/>
          <a:p>
            <a:r>
              <a:rPr lang="es-CL" sz="5400" dirty="0">
                <a:solidFill>
                  <a:srgbClr val="181435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RESULTADOS ENCUESTA PRIMER SEMESTRE 2020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xmlns="" id="{3A952F59-F4E2-4EBF-BD57-D175AFDB5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9456" y="3489379"/>
            <a:ext cx="9649072" cy="1655762"/>
          </a:xfrm>
        </p:spPr>
        <p:txBody>
          <a:bodyPr/>
          <a:lstStyle/>
          <a:p>
            <a:pPr algn="r"/>
            <a:r>
              <a:rPr lang="es-CL" sz="20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</a:rPr>
              <a:t>Dirigida a Presidentes y Representantes de Clubes Federados</a:t>
            </a:r>
          </a:p>
          <a:p>
            <a:pPr algn="r"/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A393BAB3-52D0-4A85-9FBF-ACA7570679E2}"/>
              </a:ext>
            </a:extLst>
          </p:cNvPr>
          <p:cNvSpPr/>
          <p:nvPr/>
        </p:nvSpPr>
        <p:spPr>
          <a:xfrm>
            <a:off x="623392" y="440668"/>
            <a:ext cx="10945216" cy="5976664"/>
          </a:xfrm>
          <a:prstGeom prst="rect">
            <a:avLst/>
          </a:prstGeom>
          <a:noFill/>
          <a:ln w="1270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xmlns="" id="{97597800-2954-4E12-8B80-2B146299BE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3540"/>
          <a:stretch/>
        </p:blipFill>
        <p:spPr bwMode="auto">
          <a:xfrm>
            <a:off x="3389078" y="4653136"/>
            <a:ext cx="5413844" cy="1655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7262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 descr="Imagen que contiene taza, tabla, alimentos&#10;&#10;Descripción generada automáticamente">
            <a:extLst>
              <a:ext uri="{FF2B5EF4-FFF2-40B4-BE49-F238E27FC236}">
                <a16:creationId xmlns:a16="http://schemas.microsoft.com/office/drawing/2014/main" xmlns="" id="{ADC2E88B-1511-4B43-8493-B880A90D70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90679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xmlns="" id="{708F3437-7849-4883-814D-A0FB0A3B6815}"/>
              </a:ext>
            </a:extLst>
          </p:cNvPr>
          <p:cNvCxnSpPr>
            <a:cxnSpLocks/>
          </p:cNvCxnSpPr>
          <p:nvPr/>
        </p:nvCxnSpPr>
        <p:spPr>
          <a:xfrm>
            <a:off x="-288032" y="1700808"/>
            <a:ext cx="13008768" cy="0"/>
          </a:xfrm>
          <a:prstGeom prst="line">
            <a:avLst/>
          </a:prstGeom>
          <a:ln w="57150">
            <a:solidFill>
              <a:srgbClr val="BF93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ítulo 3">
            <a:extLst>
              <a:ext uri="{FF2B5EF4-FFF2-40B4-BE49-F238E27FC236}">
                <a16:creationId xmlns:a16="http://schemas.microsoft.com/office/drawing/2014/main" xmlns="" id="{1F21577C-2E63-48E2-BAF3-15710415D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CL" sz="3600" dirty="0">
                <a:latin typeface="Arial Black" panose="020B0A04020102020204" pitchFamily="34" charset="0"/>
              </a:rPr>
              <a:t>¿Comentar los problemas que ha tenido con la crisis sanitaria y como los está enfrentando?</a:t>
            </a:r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xmlns="" id="{14B15A31-B83B-4F7B-ABA4-E8FCC2CA97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CL" dirty="0">
                <a:latin typeface="Arial Black" panose="020B0A04020102020204" pitchFamily="34" charset="0"/>
              </a:rPr>
              <a:t>ADP</a:t>
            </a:r>
            <a:endParaRPr lang="es-CL" dirty="0"/>
          </a:p>
        </p:txBody>
      </p:sp>
      <p:sp>
        <p:nvSpPr>
          <p:cNvPr id="16" name="Marcador de contenido 15">
            <a:extLst>
              <a:ext uri="{FF2B5EF4-FFF2-40B4-BE49-F238E27FC236}">
                <a16:creationId xmlns:a16="http://schemas.microsoft.com/office/drawing/2014/main" xmlns="" id="{B7615A5E-C023-4A09-93A9-41F23EDEC8A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/>
              <a:t>Durante la crisis sanitaria, se han suspendido todos los entrenamientos presenciales, con respecto a los entrenamientos de running y ciclismo estamos utilizando plataformas virtuales, en el caso de running modificando la disciplina por acondicionamiento físico, en los mismo horarios que teníamos presencialmente.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/>
              <a:t>Con respecto a ciclismo, los deportistas que poseen rodillos, pueden desde sus casas, realizar entrenamientos bajo planificaciones y dos días a la semana en vivo con las indicaciones del entrenador, a la vez el club dispone de 12 rodillos </a:t>
            </a:r>
            <a:r>
              <a:rPr lang="es-MX" sz="2800" dirty="0" err="1"/>
              <a:t>Tacx</a:t>
            </a:r>
            <a:r>
              <a:rPr lang="es-MX" sz="2800" dirty="0"/>
              <a:t> los cuales han sido entregados a deportistas que no poseían en sus casas esta implementación.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/>
              <a:t>En el caso de los </a:t>
            </a:r>
            <a:r>
              <a:rPr lang="es-MX" sz="2800" dirty="0" err="1"/>
              <a:t>kids</a:t>
            </a:r>
            <a:r>
              <a:rPr lang="es-MX" sz="2800" dirty="0"/>
              <a:t>, siguen trabajando de manera virtual, didácticamente, con nuevas ideas para mantener el entusiasmo de estos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/>
              <a:t>El mayor problema, se presenta en los entrenamiento de natación, los cuales no podemos de ninguna forma suplirlos. </a:t>
            </a:r>
          </a:p>
        </p:txBody>
      </p:sp>
      <p:sp>
        <p:nvSpPr>
          <p:cNvPr id="17" name="Marcador de texto 16">
            <a:extLst>
              <a:ext uri="{FF2B5EF4-FFF2-40B4-BE49-F238E27FC236}">
                <a16:creationId xmlns:a16="http://schemas.microsoft.com/office/drawing/2014/main" xmlns="" id="{51E532BF-C7DE-4C9F-93CA-561BBC10E1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CL" sz="2400" dirty="0">
                <a:latin typeface="Arial Black" panose="020B0A04020102020204" pitchFamily="34" charset="0"/>
              </a:rPr>
              <a:t>HP TEAM</a:t>
            </a:r>
            <a:endParaRPr lang="es-CL" dirty="0"/>
          </a:p>
        </p:txBody>
      </p:sp>
      <p:sp>
        <p:nvSpPr>
          <p:cNvPr id="18" name="Marcador de contenido 17">
            <a:extLst>
              <a:ext uri="{FF2B5EF4-FFF2-40B4-BE49-F238E27FC236}">
                <a16:creationId xmlns:a16="http://schemas.microsoft.com/office/drawing/2014/main" xmlns="" id="{47317119-6C7A-4EDC-9F57-DEF0D901322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55000" lnSpcReduction="20000"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sz="2800" dirty="0"/>
              <a:t>Deserción de deportistas: supliendo las actividades y adaptando las clases a las condiciones actuales.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sz="2800" dirty="0"/>
              <a:t>Desmotivación: generando actividades complementarias a los entrenamientos </a:t>
            </a:r>
            <a:r>
              <a:rPr lang="es-CL" sz="2800" dirty="0" err="1"/>
              <a:t>on</a:t>
            </a:r>
            <a:r>
              <a:rPr lang="es-CL" sz="2800" dirty="0"/>
              <a:t> line, como charlas , competencias internas y abiertas, personalizar la atención a los deportistas.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sz="2800" dirty="0"/>
              <a:t>Infraestructura: Adquisición por parte de los deportistas de rodillos, trotadoras, potenciómetros, sensores de trote.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17828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 descr="Imagen que contiene taza, tabla, alimentos&#10;&#10;Descripción generada automáticamente">
            <a:extLst>
              <a:ext uri="{FF2B5EF4-FFF2-40B4-BE49-F238E27FC236}">
                <a16:creationId xmlns:a16="http://schemas.microsoft.com/office/drawing/2014/main" xmlns="" id="{ADC2E88B-1511-4B43-8493-B880A90D70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90679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xmlns="" id="{708F3437-7849-4883-814D-A0FB0A3B6815}"/>
              </a:ext>
            </a:extLst>
          </p:cNvPr>
          <p:cNvCxnSpPr>
            <a:cxnSpLocks/>
          </p:cNvCxnSpPr>
          <p:nvPr/>
        </p:nvCxnSpPr>
        <p:spPr>
          <a:xfrm>
            <a:off x="-288032" y="1700808"/>
            <a:ext cx="13008768" cy="0"/>
          </a:xfrm>
          <a:prstGeom prst="line">
            <a:avLst/>
          </a:prstGeom>
          <a:ln w="57150">
            <a:solidFill>
              <a:srgbClr val="BF93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ítulo 3">
            <a:extLst>
              <a:ext uri="{FF2B5EF4-FFF2-40B4-BE49-F238E27FC236}">
                <a16:creationId xmlns:a16="http://schemas.microsoft.com/office/drawing/2014/main" xmlns="" id="{1F21577C-2E63-48E2-BAF3-15710415D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8291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s-CL" sz="3200" dirty="0">
                <a:latin typeface="Arial Black" panose="020B0A04020102020204" pitchFamily="34" charset="0"/>
              </a:rPr>
              <a:t>¿Comentar los problemas que ha tenido con la crisis sanitaria y como los está enfrentando?</a:t>
            </a:r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xmlns="" id="{14B15A31-B83B-4F7B-ABA4-E8FCC2CA97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CL" dirty="0">
                <a:latin typeface="Arial Black" panose="020B0A04020102020204" pitchFamily="34" charset="0"/>
              </a:rPr>
              <a:t>CLUB TRIATLÓN PUCÓN</a:t>
            </a:r>
            <a:endParaRPr lang="es-CL" dirty="0"/>
          </a:p>
        </p:txBody>
      </p:sp>
      <p:sp>
        <p:nvSpPr>
          <p:cNvPr id="16" name="Marcador de contenido 15">
            <a:extLst>
              <a:ext uri="{FF2B5EF4-FFF2-40B4-BE49-F238E27FC236}">
                <a16:creationId xmlns:a16="http://schemas.microsoft.com/office/drawing/2014/main" xmlns="" id="{B7615A5E-C023-4A09-93A9-41F23EDEC8A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800" dirty="0"/>
              <a:t>Deserción  de deportistas: Pucón vive del turismo, y la ciudad se encuentra en una situación económica compleja.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800" dirty="0"/>
              <a:t>Desanimo, no hay ganas de entrenar.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800" dirty="0"/>
              <a:t>Problemas para el pago de los profesionales,  no se vislumbran en lo cercano poder solucionar este tema.</a:t>
            </a:r>
            <a:endParaRPr lang="es-CL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800" dirty="0"/>
          </a:p>
        </p:txBody>
      </p:sp>
      <p:sp>
        <p:nvSpPr>
          <p:cNvPr id="17" name="Marcador de texto 16">
            <a:extLst>
              <a:ext uri="{FF2B5EF4-FFF2-40B4-BE49-F238E27FC236}">
                <a16:creationId xmlns:a16="http://schemas.microsoft.com/office/drawing/2014/main" xmlns="" id="{51E532BF-C7DE-4C9F-93CA-561BBC10E1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CL" dirty="0">
                <a:latin typeface="Arial Black" panose="020B0A04020102020204" pitchFamily="34" charset="0"/>
              </a:rPr>
              <a:t>IRONTEAM CHILE</a:t>
            </a:r>
            <a:endParaRPr lang="es-CL" dirty="0"/>
          </a:p>
        </p:txBody>
      </p:sp>
      <p:sp>
        <p:nvSpPr>
          <p:cNvPr id="18" name="Marcador de contenido 17">
            <a:extLst>
              <a:ext uri="{FF2B5EF4-FFF2-40B4-BE49-F238E27FC236}">
                <a16:creationId xmlns:a16="http://schemas.microsoft.com/office/drawing/2014/main" xmlns="" id="{47317119-6C7A-4EDC-9F57-DEF0D901322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800" dirty="0"/>
              <a:t>Retiro de deportistas más pequeños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800" dirty="0"/>
              <a:t>Falta de equipos en los seleccionados nacionales para entrenamiento </a:t>
            </a:r>
            <a:r>
              <a:rPr lang="es-MX" sz="2800" dirty="0" err="1"/>
              <a:t>indoor</a:t>
            </a:r>
            <a:r>
              <a:rPr lang="es-MX" sz="2800" dirty="0"/>
              <a:t>; trotadora, potenciómetro para bicicleta, piscina.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800" dirty="0"/>
              <a:t>Ajustes presupuestarios para enfrentar menor ingreso.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491966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 descr="Imagen que contiene taza, tabla, alimentos&#10;&#10;Descripción generada automáticamente">
            <a:extLst>
              <a:ext uri="{FF2B5EF4-FFF2-40B4-BE49-F238E27FC236}">
                <a16:creationId xmlns:a16="http://schemas.microsoft.com/office/drawing/2014/main" xmlns="" id="{ADC2E88B-1511-4B43-8493-B880A90D70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90679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xmlns="" id="{708F3437-7849-4883-814D-A0FB0A3B6815}"/>
              </a:ext>
            </a:extLst>
          </p:cNvPr>
          <p:cNvCxnSpPr>
            <a:cxnSpLocks/>
          </p:cNvCxnSpPr>
          <p:nvPr/>
        </p:nvCxnSpPr>
        <p:spPr>
          <a:xfrm>
            <a:off x="-332184" y="1690679"/>
            <a:ext cx="13008768" cy="0"/>
          </a:xfrm>
          <a:prstGeom prst="line">
            <a:avLst/>
          </a:prstGeom>
          <a:ln w="57150">
            <a:solidFill>
              <a:srgbClr val="BF93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ítulo 3">
            <a:extLst>
              <a:ext uri="{FF2B5EF4-FFF2-40B4-BE49-F238E27FC236}">
                <a16:creationId xmlns:a16="http://schemas.microsoft.com/office/drawing/2014/main" xmlns="" id="{1F21577C-2E63-48E2-BAF3-15710415D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8291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s-CL" sz="3200" dirty="0">
                <a:latin typeface="Arial Black" panose="020B0A04020102020204" pitchFamily="34" charset="0"/>
              </a:rPr>
              <a:t>¿Comentar los problemas que ha tenido con la crisis sanitaria y como los está enfrentando?</a:t>
            </a:r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xmlns="" id="{14B15A31-B83B-4F7B-ABA4-E8FCC2CA97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CL" dirty="0">
                <a:latin typeface="Arial Black" panose="020B0A04020102020204" pitchFamily="34" charset="0"/>
              </a:rPr>
              <a:t>NICE SPORT</a:t>
            </a:r>
            <a:endParaRPr lang="es-CL" dirty="0"/>
          </a:p>
        </p:txBody>
      </p:sp>
      <p:sp>
        <p:nvSpPr>
          <p:cNvPr id="16" name="Marcador de contenido 15">
            <a:extLst>
              <a:ext uri="{FF2B5EF4-FFF2-40B4-BE49-F238E27FC236}">
                <a16:creationId xmlns:a16="http://schemas.microsoft.com/office/drawing/2014/main" xmlns="" id="{B7615A5E-C023-4A09-93A9-41F23EDEC8A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285750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es-MX" sz="2800" dirty="0"/>
              <a:t>Desmotivación: Implementación de clases online y planificación en base a plataformas de entrenamiento a distancia.</a:t>
            </a:r>
            <a:endParaRPr lang="es-CL" dirty="0"/>
          </a:p>
        </p:txBody>
      </p:sp>
      <p:sp>
        <p:nvSpPr>
          <p:cNvPr id="17" name="Marcador de texto 16">
            <a:extLst>
              <a:ext uri="{FF2B5EF4-FFF2-40B4-BE49-F238E27FC236}">
                <a16:creationId xmlns:a16="http://schemas.microsoft.com/office/drawing/2014/main" xmlns="" id="{51E532BF-C7DE-4C9F-93CA-561BBC10E1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CL" dirty="0">
                <a:latin typeface="Arial Black" panose="020B0A04020102020204" pitchFamily="34" charset="0"/>
              </a:rPr>
              <a:t>PRO ENDURANCE ACADEMY</a:t>
            </a:r>
            <a:endParaRPr lang="es-CL" dirty="0"/>
          </a:p>
        </p:txBody>
      </p:sp>
      <p:sp>
        <p:nvSpPr>
          <p:cNvPr id="18" name="Marcador de contenido 17">
            <a:extLst>
              <a:ext uri="{FF2B5EF4-FFF2-40B4-BE49-F238E27FC236}">
                <a16:creationId xmlns:a16="http://schemas.microsoft.com/office/drawing/2014/main" xmlns="" id="{47317119-6C7A-4EDC-9F57-DEF0D901322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 marL="285750" marR="0" lvl="0" indent="-285750" algn="l" rtl="0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s-MX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Deportistas del Club se quedaron sin trabajo. Hemos dado becas.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6095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 descr="Imagen que contiene taza, tabla, alimentos&#10;&#10;Descripción generada automáticamente">
            <a:extLst>
              <a:ext uri="{FF2B5EF4-FFF2-40B4-BE49-F238E27FC236}">
                <a16:creationId xmlns:a16="http://schemas.microsoft.com/office/drawing/2014/main" xmlns="" id="{ADC2E88B-1511-4B43-8493-B880A90D70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90679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xmlns="" id="{708F3437-7849-4883-814D-A0FB0A3B6815}"/>
              </a:ext>
            </a:extLst>
          </p:cNvPr>
          <p:cNvCxnSpPr>
            <a:cxnSpLocks/>
          </p:cNvCxnSpPr>
          <p:nvPr/>
        </p:nvCxnSpPr>
        <p:spPr>
          <a:xfrm>
            <a:off x="-288032" y="1700808"/>
            <a:ext cx="13008768" cy="0"/>
          </a:xfrm>
          <a:prstGeom prst="line">
            <a:avLst/>
          </a:prstGeom>
          <a:ln w="57150">
            <a:solidFill>
              <a:srgbClr val="BF93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ítulo 3">
            <a:extLst>
              <a:ext uri="{FF2B5EF4-FFF2-40B4-BE49-F238E27FC236}">
                <a16:creationId xmlns:a16="http://schemas.microsoft.com/office/drawing/2014/main" xmlns="" id="{1F21577C-2E63-48E2-BAF3-15710415D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8291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s-CL" sz="3200" dirty="0">
                <a:latin typeface="Arial Black" panose="020B0A04020102020204" pitchFamily="34" charset="0"/>
              </a:rPr>
              <a:t>¿Comentar los problemas que ha tenido con la crisis sanitaria y como los está enfrentando?</a:t>
            </a:r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xmlns="" id="{14B15A31-B83B-4F7B-ABA4-E8FCC2CA97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CL" dirty="0">
                <a:latin typeface="Arial Black" panose="020B0A04020102020204" pitchFamily="34" charset="0"/>
              </a:rPr>
              <a:t>RIVAN3</a:t>
            </a:r>
            <a:endParaRPr lang="es-CL" dirty="0"/>
          </a:p>
        </p:txBody>
      </p:sp>
      <p:sp>
        <p:nvSpPr>
          <p:cNvPr id="16" name="Marcador de contenido 15">
            <a:extLst>
              <a:ext uri="{FF2B5EF4-FFF2-40B4-BE49-F238E27FC236}">
                <a16:creationId xmlns:a16="http://schemas.microsoft.com/office/drawing/2014/main" xmlns="" id="{B7615A5E-C023-4A09-93A9-41F23EDEC8A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285750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es-MX" sz="2800" dirty="0"/>
              <a:t>Falta Información respecto a la situación de deportistas y clubes</a:t>
            </a:r>
            <a:endParaRPr lang="es-CL" dirty="0"/>
          </a:p>
        </p:txBody>
      </p:sp>
      <p:sp>
        <p:nvSpPr>
          <p:cNvPr id="17" name="Marcador de texto 16">
            <a:extLst>
              <a:ext uri="{FF2B5EF4-FFF2-40B4-BE49-F238E27FC236}">
                <a16:creationId xmlns:a16="http://schemas.microsoft.com/office/drawing/2014/main" xmlns="" id="{51E532BF-C7DE-4C9F-93CA-561BBC10E1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CL" dirty="0">
                <a:latin typeface="Arial Black" panose="020B0A04020102020204" pitchFamily="34" charset="0"/>
              </a:rPr>
              <a:t>T3</a:t>
            </a:r>
            <a:endParaRPr lang="es-CL" dirty="0"/>
          </a:p>
        </p:txBody>
      </p:sp>
      <p:sp>
        <p:nvSpPr>
          <p:cNvPr id="18" name="Marcador de contenido 17">
            <a:extLst>
              <a:ext uri="{FF2B5EF4-FFF2-40B4-BE49-F238E27FC236}">
                <a16:creationId xmlns:a16="http://schemas.microsoft.com/office/drawing/2014/main" xmlns="" id="{47317119-6C7A-4EDC-9F57-DEF0D901322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pPr marL="285750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es-MX" sz="2800" dirty="0"/>
              <a:t>Desmotivación de los deportistas.</a:t>
            </a:r>
          </a:p>
          <a:p>
            <a:pPr marL="285750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es-MX" sz="2800" dirty="0"/>
              <a:t>Accesibilidad a herramientas para entramiento </a:t>
            </a:r>
            <a:r>
              <a:rPr lang="es-MX" sz="2800" dirty="0" err="1"/>
              <a:t>indoor</a:t>
            </a:r>
            <a:r>
              <a:rPr lang="es-MX" sz="2800" dirty="0"/>
              <a:t>. ( trotadora, rodillo, elementos de preparación física)</a:t>
            </a:r>
            <a:endParaRPr lang="es-CL" sz="2800" dirty="0"/>
          </a:p>
          <a:p>
            <a:pPr marL="285750" marR="0" lvl="0" indent="-285750" algn="l" rtl="0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894901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 descr="Imagen que contiene taza, tabla, alimentos&#10;&#10;Descripción generada automáticamente">
            <a:extLst>
              <a:ext uri="{FF2B5EF4-FFF2-40B4-BE49-F238E27FC236}">
                <a16:creationId xmlns:a16="http://schemas.microsoft.com/office/drawing/2014/main" xmlns="" id="{ADC2E88B-1511-4B43-8493-B880A90D70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90679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xmlns="" id="{708F3437-7849-4883-814D-A0FB0A3B6815}"/>
              </a:ext>
            </a:extLst>
          </p:cNvPr>
          <p:cNvCxnSpPr>
            <a:cxnSpLocks/>
          </p:cNvCxnSpPr>
          <p:nvPr/>
        </p:nvCxnSpPr>
        <p:spPr>
          <a:xfrm>
            <a:off x="-288032" y="1700808"/>
            <a:ext cx="13008768" cy="0"/>
          </a:xfrm>
          <a:prstGeom prst="line">
            <a:avLst/>
          </a:prstGeom>
          <a:ln w="57150">
            <a:solidFill>
              <a:srgbClr val="BF93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ítulo 3">
            <a:extLst>
              <a:ext uri="{FF2B5EF4-FFF2-40B4-BE49-F238E27FC236}">
                <a16:creationId xmlns:a16="http://schemas.microsoft.com/office/drawing/2014/main" xmlns="" id="{1F21577C-2E63-48E2-BAF3-15710415D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8291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s-CL" sz="3200" dirty="0">
                <a:latin typeface="Arial Black" panose="020B0A04020102020204" pitchFamily="34" charset="0"/>
              </a:rPr>
              <a:t>¿Comentar los problemas que ha tenido con la crisis sanitaria y como los está enfrentando?</a:t>
            </a:r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xmlns="" id="{14B15A31-B83B-4F7B-ABA4-E8FCC2CA97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CL" dirty="0">
                <a:latin typeface="Arial Black" panose="020B0A04020102020204" pitchFamily="34" charset="0"/>
              </a:rPr>
              <a:t>TEAM PUCÓN</a:t>
            </a:r>
            <a:endParaRPr lang="es-CL" dirty="0"/>
          </a:p>
        </p:txBody>
      </p:sp>
      <p:sp>
        <p:nvSpPr>
          <p:cNvPr id="16" name="Marcador de contenido 15">
            <a:extLst>
              <a:ext uri="{FF2B5EF4-FFF2-40B4-BE49-F238E27FC236}">
                <a16:creationId xmlns:a16="http://schemas.microsoft.com/office/drawing/2014/main" xmlns="" id="{B7615A5E-C023-4A09-93A9-41F23EDEC8A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800" dirty="0"/>
              <a:t>Tratando de mantener la motivación, subir información a RRSS.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800" dirty="0"/>
              <a:t>Baja en la cantidad de deportistas: No se excluye a nadie aunque no estén pagando su mensualidad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800" dirty="0"/>
              <a:t>Falta de herramientas para entrenar en casa, se envían rutinas para desarrollar en casa. </a:t>
            </a:r>
          </a:p>
          <a:p>
            <a:pPr marL="285750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endParaRPr lang="es-CL" dirty="0"/>
          </a:p>
        </p:txBody>
      </p:sp>
      <p:sp>
        <p:nvSpPr>
          <p:cNvPr id="17" name="Marcador de texto 16">
            <a:extLst>
              <a:ext uri="{FF2B5EF4-FFF2-40B4-BE49-F238E27FC236}">
                <a16:creationId xmlns:a16="http://schemas.microsoft.com/office/drawing/2014/main" xmlns="" id="{51E532BF-C7DE-4C9F-93CA-561BBC10E1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CL" dirty="0">
                <a:latin typeface="Arial Black" panose="020B0A04020102020204" pitchFamily="34" charset="0"/>
              </a:rPr>
              <a:t>TRI KIDS SAN BERNARDO</a:t>
            </a:r>
            <a:endParaRPr lang="es-CL" dirty="0"/>
          </a:p>
        </p:txBody>
      </p:sp>
      <p:sp>
        <p:nvSpPr>
          <p:cNvPr id="18" name="Marcador de contenido 17">
            <a:extLst>
              <a:ext uri="{FF2B5EF4-FFF2-40B4-BE49-F238E27FC236}">
                <a16:creationId xmlns:a16="http://schemas.microsoft.com/office/drawing/2014/main" xmlns="" id="{47317119-6C7A-4EDC-9F57-DEF0D901322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pPr marL="285750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es-MX" sz="2800" dirty="0"/>
              <a:t>Desmotivación en los niños mas pequeños: actividades en línea.</a:t>
            </a:r>
          </a:p>
          <a:p>
            <a:pPr marL="285750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es-MX" sz="2800" dirty="0"/>
              <a:t>Implementación (rodillos): cada deportista y familia lo ha resuelto personalmente.</a:t>
            </a:r>
          </a:p>
          <a:p>
            <a:pPr marL="285750" marR="0" lvl="0" indent="-285750" algn="l" rtl="0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164216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 descr="Imagen que contiene taza, tabla, alimentos&#10;&#10;Descripción generada automáticamente">
            <a:extLst>
              <a:ext uri="{FF2B5EF4-FFF2-40B4-BE49-F238E27FC236}">
                <a16:creationId xmlns:a16="http://schemas.microsoft.com/office/drawing/2014/main" xmlns="" id="{ADC2E88B-1511-4B43-8493-B880A90D70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90679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xmlns="" id="{708F3437-7849-4883-814D-A0FB0A3B6815}"/>
              </a:ext>
            </a:extLst>
          </p:cNvPr>
          <p:cNvCxnSpPr>
            <a:cxnSpLocks/>
          </p:cNvCxnSpPr>
          <p:nvPr/>
        </p:nvCxnSpPr>
        <p:spPr>
          <a:xfrm>
            <a:off x="-288032" y="1700808"/>
            <a:ext cx="13008768" cy="0"/>
          </a:xfrm>
          <a:prstGeom prst="line">
            <a:avLst/>
          </a:prstGeom>
          <a:ln w="57150">
            <a:solidFill>
              <a:srgbClr val="BF93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ítulo 3">
            <a:extLst>
              <a:ext uri="{FF2B5EF4-FFF2-40B4-BE49-F238E27FC236}">
                <a16:creationId xmlns:a16="http://schemas.microsoft.com/office/drawing/2014/main" xmlns="" id="{1F21577C-2E63-48E2-BAF3-15710415D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8291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s-CL" sz="3200" dirty="0">
                <a:latin typeface="Arial Black" panose="020B0A04020102020204" pitchFamily="34" charset="0"/>
              </a:rPr>
              <a:t>¿Comentar los problemas que ha tenido con la crisis sanitaria y como los está enfrentando?</a:t>
            </a:r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xmlns="" id="{14B15A31-B83B-4F7B-ABA4-E8FCC2CA97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CL" dirty="0">
                <a:latin typeface="Arial Black" panose="020B0A04020102020204" pitchFamily="34" charset="0"/>
              </a:rPr>
              <a:t>TRIMAS</a:t>
            </a:r>
          </a:p>
        </p:txBody>
      </p:sp>
      <p:sp>
        <p:nvSpPr>
          <p:cNvPr id="16" name="Marcador de contenido 15">
            <a:extLst>
              <a:ext uri="{FF2B5EF4-FFF2-40B4-BE49-F238E27FC236}">
                <a16:creationId xmlns:a16="http://schemas.microsoft.com/office/drawing/2014/main" xmlns="" id="{B7615A5E-C023-4A09-93A9-41F23EDEC8A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MX" sz="2800" dirty="0"/>
              <a:t>Desmotivación: entrenamientos grupales.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MX" sz="2800" dirty="0"/>
              <a:t>Falta de implementación para entrenamiento en casa: personalmente cada deportista compra en base a sus posibilidades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MX" sz="2800" dirty="0"/>
              <a:t>Deserción de deportistas: Aranceles diferidos.</a:t>
            </a:r>
            <a:endParaRPr lang="es-CL" sz="2800" dirty="0"/>
          </a:p>
          <a:p>
            <a:pPr marL="285750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endParaRPr lang="es-CL" dirty="0"/>
          </a:p>
        </p:txBody>
      </p:sp>
      <p:sp>
        <p:nvSpPr>
          <p:cNvPr id="17" name="Marcador de texto 16">
            <a:extLst>
              <a:ext uri="{FF2B5EF4-FFF2-40B4-BE49-F238E27FC236}">
                <a16:creationId xmlns:a16="http://schemas.microsoft.com/office/drawing/2014/main" xmlns="" id="{51E532BF-C7DE-4C9F-93CA-561BBC10E1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CL" dirty="0">
                <a:latin typeface="Arial Black" panose="020B0A04020102020204" pitchFamily="34" charset="0"/>
              </a:rPr>
              <a:t>TRIMATES</a:t>
            </a:r>
          </a:p>
        </p:txBody>
      </p:sp>
      <p:sp>
        <p:nvSpPr>
          <p:cNvPr id="18" name="Marcador de contenido 17">
            <a:extLst>
              <a:ext uri="{FF2B5EF4-FFF2-40B4-BE49-F238E27FC236}">
                <a16:creationId xmlns:a16="http://schemas.microsoft.com/office/drawing/2014/main" xmlns="" id="{47317119-6C7A-4EDC-9F57-DEF0D901322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pPr marL="285750" indent="-285750">
              <a:lnSpc>
                <a:spcPct val="300000"/>
              </a:lnSpc>
              <a:spcBef>
                <a:spcPts val="0"/>
              </a:spcBef>
              <a:buClr>
                <a:schemeClr val="dk1"/>
              </a:buClr>
              <a:buSzPts val="2400"/>
              <a:buFont typeface="Arial"/>
              <a:buChar char="•"/>
            </a:pPr>
            <a:r>
              <a:rPr lang="es-MX" sz="2800" dirty="0"/>
              <a:t>En general en el equipo no ha habido problemas con la crisis sanitaria. Solo la falta de piscina que no es propiamente tal un problema</a:t>
            </a:r>
          </a:p>
          <a:p>
            <a:pPr marL="285750" marR="0" lvl="0" indent="-285750" algn="l" rtl="0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23466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 descr="Imagen que contiene taza, tabla, alimentos&#10;&#10;Descripción generada automáticamente">
            <a:extLst>
              <a:ext uri="{FF2B5EF4-FFF2-40B4-BE49-F238E27FC236}">
                <a16:creationId xmlns:a16="http://schemas.microsoft.com/office/drawing/2014/main" xmlns="" id="{ADC2E88B-1511-4B43-8493-B880A90D70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90679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xmlns="" id="{708F3437-7849-4883-814D-A0FB0A3B6815}"/>
              </a:ext>
            </a:extLst>
          </p:cNvPr>
          <p:cNvCxnSpPr>
            <a:cxnSpLocks/>
          </p:cNvCxnSpPr>
          <p:nvPr/>
        </p:nvCxnSpPr>
        <p:spPr>
          <a:xfrm>
            <a:off x="-288032" y="1700808"/>
            <a:ext cx="13008768" cy="0"/>
          </a:xfrm>
          <a:prstGeom prst="line">
            <a:avLst/>
          </a:prstGeom>
          <a:ln w="57150">
            <a:solidFill>
              <a:srgbClr val="BF93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ítulo 3">
            <a:extLst>
              <a:ext uri="{FF2B5EF4-FFF2-40B4-BE49-F238E27FC236}">
                <a16:creationId xmlns:a16="http://schemas.microsoft.com/office/drawing/2014/main" xmlns="" id="{1F21577C-2E63-48E2-BAF3-15710415D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8291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s-CL" sz="3200" dirty="0">
                <a:latin typeface="Arial Black" panose="020B0A04020102020204" pitchFamily="34" charset="0"/>
              </a:rPr>
              <a:t>¿Comentar los problemas que ha tenido con la crisis sanitaria y como los está enfrentando?</a:t>
            </a:r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xmlns="" id="{14B15A31-B83B-4F7B-ABA4-E8FCC2CA97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371139" y="1527504"/>
            <a:ext cx="5157787" cy="823912"/>
          </a:xfrm>
        </p:spPr>
        <p:txBody>
          <a:bodyPr/>
          <a:lstStyle/>
          <a:p>
            <a:pPr algn="ctr"/>
            <a:r>
              <a:rPr lang="es-CL" dirty="0">
                <a:latin typeface="Arial Black" panose="020B0A04020102020204" pitchFamily="34" charset="0"/>
              </a:rPr>
              <a:t>VITTESSE</a:t>
            </a:r>
          </a:p>
        </p:txBody>
      </p:sp>
      <p:sp>
        <p:nvSpPr>
          <p:cNvPr id="16" name="Marcador de contenido 15">
            <a:extLst>
              <a:ext uri="{FF2B5EF4-FFF2-40B4-BE49-F238E27FC236}">
                <a16:creationId xmlns:a16="http://schemas.microsoft.com/office/drawing/2014/main" xmlns="" id="{B7615A5E-C023-4A09-93A9-41F23EDEC8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2735932" cy="368458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300000"/>
              </a:lnSpc>
            </a:pPr>
            <a:r>
              <a:rPr lang="es-MX" sz="2800" dirty="0"/>
              <a:t>Deserción de deportistas: De 50 deportistas han pasado a 12.</a:t>
            </a:r>
          </a:p>
          <a:p>
            <a:pPr>
              <a:lnSpc>
                <a:spcPct val="300000"/>
              </a:lnSpc>
            </a:pPr>
            <a:r>
              <a:rPr lang="es-MX" sz="2800" dirty="0"/>
              <a:t>Desmotivación.</a:t>
            </a:r>
          </a:p>
          <a:p>
            <a:pPr marL="285750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endParaRPr lang="es-CL" dirty="0"/>
          </a:p>
        </p:txBody>
      </p:sp>
      <p:sp>
        <p:nvSpPr>
          <p:cNvPr id="17" name="Marcador de texto 16">
            <a:extLst>
              <a:ext uri="{FF2B5EF4-FFF2-40B4-BE49-F238E27FC236}">
                <a16:creationId xmlns:a16="http://schemas.microsoft.com/office/drawing/2014/main" xmlns="" id="{51E532BF-C7DE-4C9F-93CA-561BBC10E1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504406" y="1527504"/>
            <a:ext cx="5183188" cy="823912"/>
          </a:xfrm>
        </p:spPr>
        <p:txBody>
          <a:bodyPr/>
          <a:lstStyle/>
          <a:p>
            <a:pPr algn="ctr"/>
            <a:r>
              <a:rPr lang="es-CL" dirty="0">
                <a:latin typeface="Arial Black" panose="020B0A04020102020204" pitchFamily="34" charset="0"/>
              </a:rPr>
              <a:t>VLC</a:t>
            </a:r>
          </a:p>
        </p:txBody>
      </p:sp>
      <p:sp>
        <p:nvSpPr>
          <p:cNvPr id="18" name="Marcador de contenido 17">
            <a:extLst>
              <a:ext uri="{FF2B5EF4-FFF2-40B4-BE49-F238E27FC236}">
                <a16:creationId xmlns:a16="http://schemas.microsoft.com/office/drawing/2014/main" xmlns="" id="{47317119-6C7A-4EDC-9F57-DEF0D90132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801952" y="2515204"/>
            <a:ext cx="2588096" cy="3684588"/>
          </a:xfrm>
        </p:spPr>
        <p:txBody>
          <a:bodyPr>
            <a:normAutofit fontScale="47500" lnSpcReduction="20000"/>
          </a:bodyPr>
          <a:lstStyle/>
          <a:p>
            <a:pPr marL="285750" indent="-285750">
              <a:lnSpc>
                <a:spcPct val="300000"/>
              </a:lnSpc>
              <a:spcBef>
                <a:spcPts val="0"/>
              </a:spcBef>
              <a:buClr>
                <a:schemeClr val="dk1"/>
              </a:buClr>
              <a:buSzPts val="2400"/>
              <a:buFont typeface="Arial"/>
              <a:buChar char="•"/>
            </a:pPr>
            <a:r>
              <a:rPr lang="es-MX" sz="2800" dirty="0"/>
              <a:t>Esencialmente manteniendo las medidas de distancia, aseo de manos  constante,  uso de mascarillas y cambio de ropa cada día al llegar a casa.</a:t>
            </a:r>
            <a:endParaRPr lang="es-CL" sz="2800" dirty="0"/>
          </a:p>
        </p:txBody>
      </p:sp>
      <p:sp>
        <p:nvSpPr>
          <p:cNvPr id="9" name="Marcador de contenido 17">
            <a:extLst>
              <a:ext uri="{FF2B5EF4-FFF2-40B4-BE49-F238E27FC236}">
                <a16:creationId xmlns:a16="http://schemas.microsoft.com/office/drawing/2014/main" xmlns="" id="{F4CCE131-9960-4970-829A-13BE739DFDEA}"/>
              </a:ext>
            </a:extLst>
          </p:cNvPr>
          <p:cNvSpPr txBox="1">
            <a:spLocks/>
          </p:cNvSpPr>
          <p:nvPr/>
        </p:nvSpPr>
        <p:spPr>
          <a:xfrm>
            <a:off x="8400256" y="2544979"/>
            <a:ext cx="2588096" cy="3684588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es-MX" sz="2800" dirty="0"/>
              <a:t>ESTAMOS REALIZANDO ENTRENAMIENTOS INDOOR VIA ZOOM DE CICLISMO A HORAS PROGRAMADAS ESTAMOS A LA ESPERA DE PODER REALIZAR EL EVENTO DE TRIATLON</a:t>
            </a:r>
            <a:endParaRPr lang="es-CL" dirty="0"/>
          </a:p>
        </p:txBody>
      </p:sp>
      <p:sp>
        <p:nvSpPr>
          <p:cNvPr id="10" name="Marcador de texto 16">
            <a:extLst>
              <a:ext uri="{FF2B5EF4-FFF2-40B4-BE49-F238E27FC236}">
                <a16:creationId xmlns:a16="http://schemas.microsoft.com/office/drawing/2014/main" xmlns="" id="{2353AC6E-E7CA-427F-B45C-CBB3C16F5AC1}"/>
              </a:ext>
            </a:extLst>
          </p:cNvPr>
          <p:cNvSpPr txBox="1">
            <a:spLocks/>
          </p:cNvSpPr>
          <p:nvPr/>
        </p:nvSpPr>
        <p:spPr>
          <a:xfrm>
            <a:off x="7102506" y="1663219"/>
            <a:ext cx="5183188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dirty="0">
                <a:latin typeface="Arial Black" panose="020B0A04020102020204" pitchFamily="34" charset="0"/>
              </a:rPr>
              <a:t>CLUB TRIATLETAS</a:t>
            </a:r>
            <a:br>
              <a:rPr lang="es-CL" dirty="0">
                <a:latin typeface="Arial Black" panose="020B0A04020102020204" pitchFamily="34" charset="0"/>
              </a:rPr>
            </a:br>
            <a:r>
              <a:rPr lang="es-CL" dirty="0">
                <a:latin typeface="Arial Black" panose="020B0A04020102020204" pitchFamily="34" charset="0"/>
              </a:rPr>
              <a:t> VIÑA DEL MAR</a:t>
            </a:r>
          </a:p>
        </p:txBody>
      </p:sp>
    </p:spTree>
    <p:extLst>
      <p:ext uri="{BB962C8B-B14F-4D97-AF65-F5344CB8AC3E}">
        <p14:creationId xmlns:p14="http://schemas.microsoft.com/office/powerpoint/2010/main" val="20270903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 descr="Imagen que contiene taza, tabla, alimentos&#10;&#10;Descripción generada automáticamente">
            <a:extLst>
              <a:ext uri="{FF2B5EF4-FFF2-40B4-BE49-F238E27FC236}">
                <a16:creationId xmlns:a16="http://schemas.microsoft.com/office/drawing/2014/main" xmlns="" id="{ADC2E88B-1511-4B43-8493-B880A90D70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90679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4D4AAC2D-D007-468D-A1C6-44833C192366}"/>
              </a:ext>
            </a:extLst>
          </p:cNvPr>
          <p:cNvSpPr txBox="1"/>
          <p:nvPr/>
        </p:nvSpPr>
        <p:spPr>
          <a:xfrm>
            <a:off x="335360" y="245174"/>
            <a:ext cx="1144927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L" sz="3600" dirty="0">
                <a:latin typeface="Arial Black" panose="020B0A04020102020204" pitchFamily="34" charset="0"/>
              </a:rPr>
              <a:t>Respecto a los Procedimientos Federativos entregados</a:t>
            </a:r>
            <a:endParaRPr lang="es-CL" sz="3600" dirty="0"/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xmlns="" id="{708F3437-7849-4883-814D-A0FB0A3B6815}"/>
              </a:ext>
            </a:extLst>
          </p:cNvPr>
          <p:cNvCxnSpPr>
            <a:cxnSpLocks/>
          </p:cNvCxnSpPr>
          <p:nvPr/>
        </p:nvCxnSpPr>
        <p:spPr>
          <a:xfrm>
            <a:off x="-288032" y="1700808"/>
            <a:ext cx="13008768" cy="0"/>
          </a:xfrm>
          <a:prstGeom prst="line">
            <a:avLst/>
          </a:prstGeom>
          <a:ln w="57150">
            <a:solidFill>
              <a:srgbClr val="BF93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Marcador de contenido 9">
            <a:extLst>
              <a:ext uri="{FF2B5EF4-FFF2-40B4-BE49-F238E27FC236}">
                <a16:creationId xmlns:a16="http://schemas.microsoft.com/office/drawing/2014/main" xmlns="" id="{6E25936B-5526-4086-BADF-AB4475AC98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8398789"/>
              </p:ext>
            </p:extLst>
          </p:nvPr>
        </p:nvGraphicFramePr>
        <p:xfrm>
          <a:off x="-36004" y="1735929"/>
          <a:ext cx="12192000" cy="5147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680" y="5517232"/>
            <a:ext cx="12192000" cy="1008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27" y="5569005"/>
            <a:ext cx="115252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788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 descr="Imagen que contiene taza, tabla, alimentos&#10;&#10;Descripción generada automáticamente">
            <a:extLst>
              <a:ext uri="{FF2B5EF4-FFF2-40B4-BE49-F238E27FC236}">
                <a16:creationId xmlns:a16="http://schemas.microsoft.com/office/drawing/2014/main" xmlns="" id="{ADC2E88B-1511-4B43-8493-B880A90D70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90679"/>
          </a:xfrm>
          <a:prstGeom prst="rect">
            <a:avLst/>
          </a:prstGeom>
        </p:spPr>
      </p:pic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xmlns="" id="{3BD50359-0872-4170-BCBC-75389FD8A6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1396272"/>
              </p:ext>
            </p:extLst>
          </p:nvPr>
        </p:nvGraphicFramePr>
        <p:xfrm>
          <a:off x="1091444" y="1700808"/>
          <a:ext cx="10189132" cy="5157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Conector recto 4">
            <a:extLst>
              <a:ext uri="{FF2B5EF4-FFF2-40B4-BE49-F238E27FC236}">
                <a16:creationId xmlns:a16="http://schemas.microsoft.com/office/drawing/2014/main" xmlns="" id="{708F3437-7849-4883-814D-A0FB0A3B6815}"/>
              </a:ext>
            </a:extLst>
          </p:cNvPr>
          <p:cNvCxnSpPr>
            <a:cxnSpLocks/>
          </p:cNvCxnSpPr>
          <p:nvPr/>
        </p:nvCxnSpPr>
        <p:spPr>
          <a:xfrm>
            <a:off x="-288032" y="1700808"/>
            <a:ext cx="13008768" cy="0"/>
          </a:xfrm>
          <a:prstGeom prst="line">
            <a:avLst/>
          </a:prstGeom>
          <a:ln w="57150">
            <a:solidFill>
              <a:srgbClr val="BF93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EC5C3E4D-0E4A-4DC7-894C-71B6C2029546}"/>
              </a:ext>
            </a:extLst>
          </p:cNvPr>
          <p:cNvSpPr txBox="1"/>
          <p:nvPr/>
        </p:nvSpPr>
        <p:spPr>
          <a:xfrm>
            <a:off x="299356" y="106675"/>
            <a:ext cx="1159328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L" sz="3000" dirty="0">
                <a:latin typeface="Arial Black" panose="020B0A04020102020204" pitchFamily="34" charset="0"/>
              </a:rPr>
              <a:t>¿Cómo evalúa usted que las reuniones  telemáticas se incorporen habitual y oficialmente al trabajo de nuestra Federación?</a:t>
            </a:r>
            <a:endParaRPr lang="es-CL" sz="30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5D8D9AE0-BA4B-4473-A709-570F077BF409}"/>
              </a:ext>
            </a:extLst>
          </p:cNvPr>
          <p:cNvSpPr txBox="1"/>
          <p:nvPr/>
        </p:nvSpPr>
        <p:spPr>
          <a:xfrm>
            <a:off x="10176218" y="3244334"/>
            <a:ext cx="1884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>
                <a:solidFill>
                  <a:schemeClr val="bg1"/>
                </a:solidFill>
                <a:highlight>
                  <a:srgbClr val="0000FF"/>
                </a:highlight>
              </a:rPr>
              <a:t>PROMEDIO: 4,82</a:t>
            </a:r>
          </a:p>
        </p:txBody>
      </p:sp>
    </p:spTree>
    <p:extLst>
      <p:ext uri="{BB962C8B-B14F-4D97-AF65-F5344CB8AC3E}">
        <p14:creationId xmlns:p14="http://schemas.microsoft.com/office/powerpoint/2010/main" val="271106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 descr="Imagen que contiene taza, tabla, alimentos&#10;&#10;Descripción generada automáticamente">
            <a:extLst>
              <a:ext uri="{FF2B5EF4-FFF2-40B4-BE49-F238E27FC236}">
                <a16:creationId xmlns:a16="http://schemas.microsoft.com/office/drawing/2014/main" xmlns="" id="{459DB9F8-830F-458F-B4B0-F34DBDA203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700808"/>
          </a:xfrm>
          <a:prstGeom prst="rect">
            <a:avLst/>
          </a:prstGeom>
        </p:spPr>
      </p:pic>
      <p:graphicFrame>
        <p:nvGraphicFramePr>
          <p:cNvPr id="3" name="Tabla 5">
            <a:extLst>
              <a:ext uri="{FF2B5EF4-FFF2-40B4-BE49-F238E27FC236}">
                <a16:creationId xmlns:a16="http://schemas.microsoft.com/office/drawing/2014/main" xmlns="" id="{FD243266-F12D-4B5A-AC12-8AB1747EBA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305970"/>
              </p:ext>
            </p:extLst>
          </p:nvPr>
        </p:nvGraphicFramePr>
        <p:xfrm>
          <a:off x="-2458" y="2420888"/>
          <a:ext cx="121920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7673">
                  <a:extLst>
                    <a:ext uri="{9D8B030D-6E8A-4147-A177-3AD203B41FA5}">
                      <a16:colId xmlns:a16="http://schemas.microsoft.com/office/drawing/2014/main" xmlns="" val="4234321384"/>
                    </a:ext>
                  </a:extLst>
                </a:gridCol>
                <a:gridCol w="10604327">
                  <a:extLst>
                    <a:ext uri="{9D8B030D-6E8A-4147-A177-3AD203B41FA5}">
                      <a16:colId xmlns:a16="http://schemas.microsoft.com/office/drawing/2014/main" xmlns="" val="8927621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/>
                        <a:t>OBSERVACIONES Y APORTES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1719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800" dirty="0"/>
                        <a:t>RIVAN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/>
                        <a:t>Recomendaría dar espacio en el futuro para que los clubes planteen sus sugerencias.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92072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800" dirty="0"/>
                        <a:t>T3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L" sz="1800" dirty="0"/>
                        <a:t>Las incorporaría a los estatutos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41941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800" dirty="0"/>
                        <a:t>TEAM PUCON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/>
                        <a:t>Seria el ideal mantener esta modalidad de trabajo y si se pueden incluir en los estatutos mucho mejor.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056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800" dirty="0"/>
                        <a:t>TRI KIDS SAN BERNARDO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/>
                        <a:t>Que un mayor porcentaje de reuniones se realice de forma </a:t>
                      </a:r>
                      <a:r>
                        <a:rPr lang="es-CL" sz="1800" dirty="0" err="1"/>
                        <a:t>on</a:t>
                      </a:r>
                      <a:r>
                        <a:rPr lang="es-CL" sz="1800" dirty="0"/>
                        <a:t> line para tener un mayor quorum y conocer las opiniones y realidades de todos los clubes.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8646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800" dirty="0"/>
                        <a:t>TRIMAS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/>
                        <a:t>Considerar al menos dos reuniones presenciales  para los clubes de Santiago y las demás todas </a:t>
                      </a:r>
                      <a:r>
                        <a:rPr lang="es-CL" sz="1800" dirty="0" err="1"/>
                        <a:t>via</a:t>
                      </a:r>
                      <a:r>
                        <a:rPr lang="es-CL" sz="1800" dirty="0"/>
                        <a:t> Zoom.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66022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800" dirty="0"/>
                        <a:t>VITTESSE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L" sz="1800" dirty="0"/>
                        <a:t>Un poco larga la reunión, ser más preciso. Abordar mas temas </a:t>
                      </a:r>
                      <a:r>
                        <a:rPr lang="es-CL" sz="1800" dirty="0" err="1"/>
                        <a:t>age</a:t>
                      </a:r>
                      <a:r>
                        <a:rPr lang="es-CL" sz="1800" dirty="0"/>
                        <a:t> </a:t>
                      </a:r>
                      <a:r>
                        <a:rPr lang="es-CL" sz="1800" dirty="0" err="1"/>
                        <a:t>group</a:t>
                      </a:r>
                      <a:endParaRPr lang="es-C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50102238"/>
                  </a:ext>
                </a:extLst>
              </a:tr>
            </a:tbl>
          </a:graphicData>
        </a:graphic>
      </p:graphicFrame>
      <p:cxnSp>
        <p:nvCxnSpPr>
          <p:cNvPr id="5" name="Conector recto 4">
            <a:extLst>
              <a:ext uri="{FF2B5EF4-FFF2-40B4-BE49-F238E27FC236}">
                <a16:creationId xmlns:a16="http://schemas.microsoft.com/office/drawing/2014/main" xmlns="" id="{48A750EF-A473-4CC1-9322-965C0301673E}"/>
              </a:ext>
            </a:extLst>
          </p:cNvPr>
          <p:cNvCxnSpPr>
            <a:cxnSpLocks/>
          </p:cNvCxnSpPr>
          <p:nvPr/>
        </p:nvCxnSpPr>
        <p:spPr>
          <a:xfrm>
            <a:off x="-288032" y="1700808"/>
            <a:ext cx="13008768" cy="0"/>
          </a:xfrm>
          <a:prstGeom prst="line">
            <a:avLst/>
          </a:prstGeom>
          <a:ln w="57150">
            <a:solidFill>
              <a:srgbClr val="BF93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DBBE7920-FA39-440B-AF43-CC784CFB3A1E}"/>
              </a:ext>
            </a:extLst>
          </p:cNvPr>
          <p:cNvSpPr txBox="1"/>
          <p:nvPr/>
        </p:nvSpPr>
        <p:spPr>
          <a:xfrm>
            <a:off x="335360" y="122960"/>
            <a:ext cx="1152128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L" sz="3000" dirty="0">
                <a:latin typeface="Arial Black" panose="020B0A04020102020204" pitchFamily="34" charset="0"/>
              </a:rPr>
              <a:t>¿Cómo evalúa usted que las reuniones  telemáticas se incorporen habitual y oficialmente al trabajo de nuestra Federación?</a:t>
            </a:r>
            <a:endParaRPr lang="es-CL" sz="3000" dirty="0"/>
          </a:p>
        </p:txBody>
      </p:sp>
    </p:spTree>
    <p:extLst>
      <p:ext uri="{BB962C8B-B14F-4D97-AF65-F5344CB8AC3E}">
        <p14:creationId xmlns:p14="http://schemas.microsoft.com/office/powerpoint/2010/main" val="129416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 descr="Imagen que contiene taza, tabla, alimentos&#10;&#10;Descripción generada automáticamente">
            <a:extLst>
              <a:ext uri="{FF2B5EF4-FFF2-40B4-BE49-F238E27FC236}">
                <a16:creationId xmlns:a16="http://schemas.microsoft.com/office/drawing/2014/main" xmlns="" id="{ADC2E88B-1511-4B43-8493-B880A90D70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90679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xmlns="" id="{708F3437-7849-4883-814D-A0FB0A3B6815}"/>
              </a:ext>
            </a:extLst>
          </p:cNvPr>
          <p:cNvCxnSpPr>
            <a:cxnSpLocks/>
          </p:cNvCxnSpPr>
          <p:nvPr/>
        </p:nvCxnSpPr>
        <p:spPr>
          <a:xfrm>
            <a:off x="-288032" y="1700808"/>
            <a:ext cx="13008768" cy="0"/>
          </a:xfrm>
          <a:prstGeom prst="line">
            <a:avLst/>
          </a:prstGeom>
          <a:ln w="57150">
            <a:solidFill>
              <a:srgbClr val="BF93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Marcador de contenido 4" descr="Imagen que contiene taza, tabla, alimentos&#10;&#10;Descripción generada automáticamente">
            <a:extLst>
              <a:ext uri="{FF2B5EF4-FFF2-40B4-BE49-F238E27FC236}">
                <a16:creationId xmlns:a16="http://schemas.microsoft.com/office/drawing/2014/main" xmlns="" id="{11FD7097-C23E-4EE0-A7E1-7805E4CC5D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90679"/>
          </a:xfrm>
        </p:spPr>
      </p:pic>
      <p:cxnSp>
        <p:nvCxnSpPr>
          <p:cNvPr id="8" name="Conector recto 7">
            <a:extLst>
              <a:ext uri="{FF2B5EF4-FFF2-40B4-BE49-F238E27FC236}">
                <a16:creationId xmlns:a16="http://schemas.microsoft.com/office/drawing/2014/main" xmlns="" id="{B1D366DE-5D70-44E8-9378-96A10B92FB99}"/>
              </a:ext>
            </a:extLst>
          </p:cNvPr>
          <p:cNvCxnSpPr>
            <a:cxnSpLocks/>
          </p:cNvCxnSpPr>
          <p:nvPr/>
        </p:nvCxnSpPr>
        <p:spPr>
          <a:xfrm>
            <a:off x="-288032" y="1700808"/>
            <a:ext cx="13008768" cy="0"/>
          </a:xfrm>
          <a:prstGeom prst="line">
            <a:avLst/>
          </a:prstGeom>
          <a:ln w="57150">
            <a:solidFill>
              <a:srgbClr val="BF93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6A0002AA-6D8F-4686-AF09-8D23FBB9E049}"/>
              </a:ext>
            </a:extLst>
          </p:cNvPr>
          <p:cNvSpPr txBox="1"/>
          <p:nvPr/>
        </p:nvSpPr>
        <p:spPr>
          <a:xfrm>
            <a:off x="11712116" y="6657945"/>
            <a:ext cx="4557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700" b="1" dirty="0"/>
              <a:t>ARQ</a:t>
            </a:r>
            <a:endParaRPr lang="es-CL" sz="1000" b="1" dirty="0"/>
          </a:p>
        </p:txBody>
      </p:sp>
      <p:sp>
        <p:nvSpPr>
          <p:cNvPr id="10" name="Título 3">
            <a:extLst>
              <a:ext uri="{FF2B5EF4-FFF2-40B4-BE49-F238E27FC236}">
                <a16:creationId xmlns:a16="http://schemas.microsoft.com/office/drawing/2014/main" xmlns="" id="{AFAF3586-DEC1-489F-8727-CCF938396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MX" dirty="0">
                <a:latin typeface="Arial Black" panose="020B0A04020102020204" pitchFamily="34" charset="0"/>
              </a:rPr>
              <a:t>Notas de Evaluación</a:t>
            </a:r>
            <a:endParaRPr lang="es-CL" dirty="0">
              <a:latin typeface="Arial Black" panose="020B0A04020102020204" pitchFamily="34" charset="0"/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xmlns="" id="{D21C69F0-FCD1-4137-815D-C9408739D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794" y="2276872"/>
            <a:ext cx="5375920" cy="323486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263650" indent="-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724025" indent="-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60613" indent="-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997200" indent="-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454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911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368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8260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s-ES" altLang="es-CL" b="1" dirty="0">
                <a:solidFill>
                  <a:srgbClr val="4D4D4D"/>
                </a:solidFill>
                <a:latin typeface="+mn-lt"/>
              </a:rPr>
              <a:t>El modelo de medición se construye utilizando una escala de Evaluación de 5 puntos, donde:</a:t>
            </a: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endParaRPr lang="es-ES" altLang="es-CL" b="1" dirty="0">
              <a:solidFill>
                <a:srgbClr val="4D4D4D"/>
              </a:solidFill>
              <a:latin typeface="+mn-lt"/>
            </a:endParaRP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endParaRPr lang="es-ES" altLang="es-CL" b="1" dirty="0">
              <a:solidFill>
                <a:srgbClr val="4D4D4D"/>
              </a:solidFill>
              <a:latin typeface="+mn-lt"/>
            </a:endParaRPr>
          </a:p>
          <a:p>
            <a:pPr lvl="1" algn="just" eaLnBrk="1" hangingPunct="1">
              <a:lnSpc>
                <a:spcPct val="150000"/>
              </a:lnSpc>
              <a:buClr>
                <a:srgbClr val="97B33F"/>
              </a:buClr>
              <a:buFont typeface="Wingdings" panose="05000000000000000000" pitchFamily="2" charset="2"/>
              <a:buNone/>
            </a:pPr>
            <a:r>
              <a:rPr lang="es-ES" altLang="es-CL" b="1" dirty="0">
                <a:solidFill>
                  <a:srgbClr val="0070C0"/>
                </a:solidFill>
                <a:latin typeface="+mn-lt"/>
              </a:rPr>
              <a:t>5	Muy Bueno</a:t>
            </a:r>
          </a:p>
          <a:p>
            <a:pPr lvl="1" algn="just" eaLnBrk="1" hangingPunct="1">
              <a:lnSpc>
                <a:spcPct val="150000"/>
              </a:lnSpc>
              <a:buClr>
                <a:srgbClr val="97B33F"/>
              </a:buClr>
              <a:buFont typeface="Wingdings" panose="05000000000000000000" pitchFamily="2" charset="2"/>
              <a:buNone/>
            </a:pPr>
            <a:r>
              <a:rPr lang="es-ES" altLang="es-CL" b="1" dirty="0">
                <a:solidFill>
                  <a:srgbClr val="0070C0"/>
                </a:solidFill>
                <a:latin typeface="+mn-lt"/>
              </a:rPr>
              <a:t>4	Bueno</a:t>
            </a:r>
          </a:p>
          <a:p>
            <a:pPr lvl="1" algn="just" eaLnBrk="1" hangingPunct="1">
              <a:lnSpc>
                <a:spcPct val="150000"/>
              </a:lnSpc>
              <a:buClr>
                <a:srgbClr val="97B33F"/>
              </a:buClr>
              <a:buFont typeface="Wingdings" panose="05000000000000000000" pitchFamily="2" charset="2"/>
              <a:buNone/>
            </a:pPr>
            <a:r>
              <a:rPr lang="es-ES" altLang="es-CL" b="1" dirty="0">
                <a:solidFill>
                  <a:srgbClr val="FFC000"/>
                </a:solidFill>
                <a:latin typeface="+mn-lt"/>
              </a:rPr>
              <a:t>3	Ni Bueno, ni malo</a:t>
            </a:r>
          </a:p>
          <a:p>
            <a:pPr lvl="1" algn="just" eaLnBrk="1" hangingPunct="1">
              <a:lnSpc>
                <a:spcPct val="150000"/>
              </a:lnSpc>
              <a:buClr>
                <a:srgbClr val="97B33F"/>
              </a:buClr>
              <a:buFont typeface="Wingdings" panose="05000000000000000000" pitchFamily="2" charset="2"/>
              <a:buNone/>
            </a:pPr>
            <a:r>
              <a:rPr lang="es-ES" altLang="es-CL" b="1" dirty="0">
                <a:solidFill>
                  <a:srgbClr val="FF0000"/>
                </a:solidFill>
                <a:latin typeface="+mn-lt"/>
              </a:rPr>
              <a:t>2	Malo</a:t>
            </a:r>
          </a:p>
          <a:p>
            <a:pPr lvl="1" algn="just" eaLnBrk="1" hangingPunct="1">
              <a:lnSpc>
                <a:spcPct val="150000"/>
              </a:lnSpc>
              <a:buClr>
                <a:srgbClr val="97B33F"/>
              </a:buClr>
              <a:buFont typeface="Wingdings" panose="05000000000000000000" pitchFamily="2" charset="2"/>
              <a:buNone/>
            </a:pPr>
            <a:r>
              <a:rPr lang="es-ES" altLang="es-CL" b="1" dirty="0">
                <a:solidFill>
                  <a:srgbClr val="FF0000"/>
                </a:solidFill>
                <a:latin typeface="+mn-lt"/>
              </a:rPr>
              <a:t>1	Muy Malo</a:t>
            </a:r>
          </a:p>
        </p:txBody>
      </p:sp>
      <p:sp>
        <p:nvSpPr>
          <p:cNvPr id="12" name="Text Box 236">
            <a:extLst>
              <a:ext uri="{FF2B5EF4-FFF2-40B4-BE49-F238E27FC236}">
                <a16:creationId xmlns:a16="http://schemas.microsoft.com/office/drawing/2014/main" xmlns="" id="{BF228518-59FD-4142-98FF-03761CFB0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1826" y="1883582"/>
            <a:ext cx="3771900" cy="307777"/>
          </a:xfrm>
          <a:prstGeom prst="rect">
            <a:avLst/>
          </a:prstGeom>
          <a:solidFill>
            <a:srgbClr val="F0EFF7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263650" indent="-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724025" indent="-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60613" indent="-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997200" indent="-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454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911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368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8260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s-ES" altLang="es-CL" sz="1400" dirty="0">
                <a:latin typeface="Tahoma" panose="020B0604030504040204" pitchFamily="34" charset="0"/>
              </a:rPr>
              <a:t>Ejemplo de presentación de resultados: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xmlns="" id="{64D7BDEA-4B8B-4541-9172-10EAFED383A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-6200" b="7235"/>
          <a:stretch/>
        </p:blipFill>
        <p:spPr>
          <a:xfrm>
            <a:off x="6115131" y="1936761"/>
            <a:ext cx="1750501" cy="4787703"/>
          </a:xfrm>
          <a:prstGeom prst="rect">
            <a:avLst/>
          </a:prstGeom>
        </p:spPr>
      </p:pic>
      <p:sp>
        <p:nvSpPr>
          <p:cNvPr id="14" name="Text Box 9">
            <a:extLst>
              <a:ext uri="{FF2B5EF4-FFF2-40B4-BE49-F238E27FC236}">
                <a16:creationId xmlns:a16="http://schemas.microsoft.com/office/drawing/2014/main" xmlns="" id="{A2878557-1C65-4416-8519-7C20260FF3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06467" y="2706952"/>
            <a:ext cx="2596105" cy="400110"/>
          </a:xfrm>
          <a:prstGeom prst="rect">
            <a:avLst/>
          </a:prstGeom>
          <a:solidFill>
            <a:srgbClr val="F0EFF7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s-CL" sz="1000" u="sng" dirty="0" err="1">
                <a:latin typeface="Tahoma" panose="020B0604030504040204" pitchFamily="34" charset="0"/>
              </a:rPr>
              <a:t>Muy</a:t>
            </a:r>
            <a:r>
              <a:rPr lang="en-US" altLang="es-CL" sz="1000" u="sng" dirty="0">
                <a:latin typeface="Tahoma" panose="020B0604030504040204" pitchFamily="34" charset="0"/>
              </a:rPr>
              <a:t> de </a:t>
            </a:r>
            <a:r>
              <a:rPr lang="en-US" altLang="es-CL" sz="1000" u="sng" dirty="0" err="1">
                <a:latin typeface="Tahoma" panose="020B0604030504040204" pitchFamily="34" charset="0"/>
              </a:rPr>
              <a:t>Acuerdo</a:t>
            </a:r>
            <a:r>
              <a:rPr lang="en-US" altLang="es-CL" sz="1000" dirty="0">
                <a:latin typeface="Tahoma" panose="020B0604030504040204" pitchFamily="34" charset="0"/>
              </a:rPr>
              <a:t>: </a:t>
            </a:r>
            <a:r>
              <a:rPr lang="es-ES" altLang="es-CL" sz="1000" dirty="0">
                <a:latin typeface="Tahoma" panose="020B0604030504040204" pitchFamily="34" charset="0"/>
              </a:rPr>
              <a:t>% Notas 5</a:t>
            </a:r>
            <a:r>
              <a:rPr lang="en-US" altLang="es-CL" sz="1000" dirty="0">
                <a:latin typeface="Tahoma" panose="020B0604030504040204" pitchFamily="34" charset="0"/>
              </a:rPr>
              <a:t> </a:t>
            </a:r>
            <a:r>
              <a:rPr lang="es-ES" altLang="es-CL" sz="1000" dirty="0">
                <a:latin typeface="Tahoma" panose="020B0604030504040204" pitchFamily="34" charset="0"/>
              </a:rPr>
              <a:t>“</a:t>
            </a:r>
            <a:r>
              <a:rPr lang="en-US" altLang="es-CL" sz="1000" dirty="0" err="1">
                <a:latin typeface="Tahoma" panose="020B0604030504040204" pitchFamily="34" charset="0"/>
              </a:rPr>
              <a:t>Muy</a:t>
            </a:r>
            <a:r>
              <a:rPr lang="en-US" altLang="es-CL" sz="1000" dirty="0">
                <a:latin typeface="Tahoma" panose="020B0604030504040204" pitchFamily="34" charset="0"/>
              </a:rPr>
              <a:t> Bueno</a:t>
            </a:r>
            <a:r>
              <a:rPr lang="es-ES" altLang="es-CL" sz="1000" dirty="0">
                <a:latin typeface="Tahoma" panose="020B0604030504040204" pitchFamily="34" charset="0"/>
              </a:rPr>
              <a:t>”  y 4 “bueno”</a:t>
            </a: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xmlns="" id="{BBA58B49-0BE7-498C-9AC1-FE743ABF5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2701" y="4723900"/>
            <a:ext cx="2087715" cy="400110"/>
          </a:xfrm>
          <a:prstGeom prst="rect">
            <a:avLst/>
          </a:prstGeom>
          <a:solidFill>
            <a:srgbClr val="F0EFF7"/>
          </a:solidFill>
          <a:ln w="9525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s-CL" sz="1000" b="1" u="sng" dirty="0">
                <a:latin typeface="Tahoma" panose="020B0604030504040204" pitchFamily="34" charset="0"/>
              </a:rPr>
              <a:t>De </a:t>
            </a:r>
            <a:r>
              <a:rPr lang="en-US" altLang="es-CL" sz="1000" b="1" u="sng" dirty="0" err="1">
                <a:latin typeface="Tahoma" panose="020B0604030504040204" pitchFamily="34" charset="0"/>
              </a:rPr>
              <a:t>Acuerdo</a:t>
            </a:r>
            <a:r>
              <a:rPr lang="en-US" altLang="es-CL" sz="1000" b="1" dirty="0">
                <a:latin typeface="Tahoma" panose="020B0604030504040204" pitchFamily="34" charset="0"/>
              </a:rPr>
              <a:t>: </a:t>
            </a:r>
            <a:r>
              <a:rPr lang="es-ES" altLang="es-CL" sz="1000" b="1" dirty="0">
                <a:latin typeface="Tahoma" panose="020B0604030504040204" pitchFamily="34" charset="0"/>
              </a:rPr>
              <a:t>% Notas 3</a:t>
            </a:r>
            <a:r>
              <a:rPr lang="en-US" altLang="es-CL" sz="1000" b="1" dirty="0">
                <a:latin typeface="Tahoma" panose="020B0604030504040204" pitchFamily="34" charset="0"/>
              </a:rPr>
              <a:t> </a:t>
            </a:r>
            <a:r>
              <a:rPr lang="es-ES" altLang="es-CL" sz="1000" b="1" dirty="0">
                <a:latin typeface="Tahoma" panose="020B0604030504040204" pitchFamily="34" charset="0"/>
              </a:rPr>
              <a:t>“Ni Bueno, ni malo”</a:t>
            </a:r>
          </a:p>
        </p:txBody>
      </p:sp>
      <p:sp>
        <p:nvSpPr>
          <p:cNvPr id="16" name="Text Box 9">
            <a:extLst>
              <a:ext uri="{FF2B5EF4-FFF2-40B4-BE49-F238E27FC236}">
                <a16:creationId xmlns:a16="http://schemas.microsoft.com/office/drawing/2014/main" xmlns="" id="{615E4C90-8722-4742-966C-903F370FA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841" y="5938623"/>
            <a:ext cx="2044775" cy="400109"/>
          </a:xfrm>
          <a:prstGeom prst="rect">
            <a:avLst/>
          </a:prstGeom>
          <a:solidFill>
            <a:srgbClr val="F0EFF7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s-CL" sz="1000" u="sng" dirty="0" err="1">
                <a:latin typeface="Tahoma" panose="020B0604030504040204" pitchFamily="34" charset="0"/>
              </a:rPr>
              <a:t>En</a:t>
            </a:r>
            <a:r>
              <a:rPr lang="en-US" altLang="es-CL" sz="1000" u="sng" dirty="0">
                <a:latin typeface="Tahoma" panose="020B0604030504040204" pitchFamily="34" charset="0"/>
              </a:rPr>
              <a:t> </a:t>
            </a:r>
            <a:r>
              <a:rPr lang="en-US" altLang="es-CL" sz="1000" u="sng" dirty="0" err="1">
                <a:latin typeface="Tahoma" panose="020B0604030504040204" pitchFamily="34" charset="0"/>
              </a:rPr>
              <a:t>desacuerdo</a:t>
            </a:r>
            <a:r>
              <a:rPr lang="en-US" altLang="es-CL" sz="1000" dirty="0">
                <a:latin typeface="Tahoma" panose="020B0604030504040204" pitchFamily="34" charset="0"/>
              </a:rPr>
              <a:t>: </a:t>
            </a:r>
            <a:r>
              <a:rPr lang="es-ES" altLang="es-CL" sz="1000" dirty="0">
                <a:latin typeface="Tahoma" panose="020B0604030504040204" pitchFamily="34" charset="0"/>
              </a:rPr>
              <a:t>% Notas 2 y 1</a:t>
            </a:r>
            <a:r>
              <a:rPr lang="en-US" altLang="es-CL" sz="1000" dirty="0">
                <a:latin typeface="Tahoma" panose="020B0604030504040204" pitchFamily="34" charset="0"/>
              </a:rPr>
              <a:t> </a:t>
            </a:r>
            <a:r>
              <a:rPr lang="es-ES" altLang="es-CL" sz="1000" dirty="0">
                <a:latin typeface="Tahoma" panose="020B0604030504040204" pitchFamily="34" charset="0"/>
              </a:rPr>
              <a:t>“Malo” y “Muy Malo”</a:t>
            </a:r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xmlns="" id="{A5C66D8A-19E0-46FE-9165-3861672962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40"/>
          <a:stretch/>
        </p:blipFill>
        <p:spPr bwMode="auto">
          <a:xfrm>
            <a:off x="419584" y="5863957"/>
            <a:ext cx="2596105" cy="79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6176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 descr="Imagen que contiene taza, tabla, alimentos&#10;&#10;Descripción generada automáticamente">
            <a:extLst>
              <a:ext uri="{FF2B5EF4-FFF2-40B4-BE49-F238E27FC236}">
                <a16:creationId xmlns:a16="http://schemas.microsoft.com/office/drawing/2014/main" xmlns="" id="{459DB9F8-830F-458F-B4B0-F34DBDA203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700808"/>
          </a:xfrm>
          <a:prstGeom prst="rect">
            <a:avLst/>
          </a:prstGeom>
        </p:spPr>
      </p:pic>
      <p:graphicFrame>
        <p:nvGraphicFramePr>
          <p:cNvPr id="3" name="Tabla 5">
            <a:extLst>
              <a:ext uri="{FF2B5EF4-FFF2-40B4-BE49-F238E27FC236}">
                <a16:creationId xmlns:a16="http://schemas.microsoft.com/office/drawing/2014/main" xmlns="" id="{94CB241B-CF80-415B-92EE-E065D485A2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3670794"/>
              </p:ext>
            </p:extLst>
          </p:nvPr>
        </p:nvGraphicFramePr>
        <p:xfrm>
          <a:off x="-11032" y="2420888"/>
          <a:ext cx="121920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7673">
                  <a:extLst>
                    <a:ext uri="{9D8B030D-6E8A-4147-A177-3AD203B41FA5}">
                      <a16:colId xmlns:a16="http://schemas.microsoft.com/office/drawing/2014/main" xmlns="" val="4234321384"/>
                    </a:ext>
                  </a:extLst>
                </a:gridCol>
                <a:gridCol w="10604327">
                  <a:extLst>
                    <a:ext uri="{9D8B030D-6E8A-4147-A177-3AD203B41FA5}">
                      <a16:colId xmlns:a16="http://schemas.microsoft.com/office/drawing/2014/main" xmlns="" val="8927621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/>
                        <a:t>OBSERVACIONES Y APORTES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1719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800" dirty="0"/>
                        <a:t>RIVAN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/>
                        <a:t>Recomendaría dar espacio en el futuro para que los clubes planteen sus sugerencias.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92072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800" dirty="0"/>
                        <a:t>T3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L" sz="1800" dirty="0"/>
                        <a:t>Las incorporaría a los estatutos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41941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800" dirty="0"/>
                        <a:t>TEAM PUCON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/>
                        <a:t>Seria el ideal mantener esta modalidad de trabajo y si se pueden incluir en los estatutos mucho mejor.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056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800" dirty="0"/>
                        <a:t>TRI KIDS SAN BERNARDO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/>
                        <a:t>Que un mayor porcentaje de reuniones se realice de forma </a:t>
                      </a:r>
                      <a:r>
                        <a:rPr lang="es-CL" sz="1800" dirty="0" err="1"/>
                        <a:t>on</a:t>
                      </a:r>
                      <a:r>
                        <a:rPr lang="es-CL" sz="1800" dirty="0"/>
                        <a:t> line para tener un mayor quorum y conocer las opiniones y realidades de todos los clubes.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8646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800" dirty="0"/>
                        <a:t>TRIMAS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/>
                        <a:t>Considerar al menos dos reuniones presenciales  para los clubes de Santiago y las demás todas </a:t>
                      </a:r>
                      <a:r>
                        <a:rPr lang="es-CL" sz="1800" dirty="0" err="1"/>
                        <a:t>via</a:t>
                      </a:r>
                      <a:r>
                        <a:rPr lang="es-CL" sz="1800" dirty="0"/>
                        <a:t> Zoom.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66022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800" dirty="0"/>
                        <a:t>VITTESSE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L" sz="1800" dirty="0"/>
                        <a:t>Un poco larga la reunión, ser más preciso. Abordar mas temas </a:t>
                      </a:r>
                      <a:r>
                        <a:rPr lang="es-CL" sz="1800" dirty="0" err="1"/>
                        <a:t>age</a:t>
                      </a:r>
                      <a:r>
                        <a:rPr lang="es-CL" sz="1800" dirty="0"/>
                        <a:t> </a:t>
                      </a:r>
                      <a:r>
                        <a:rPr lang="es-CL" sz="1800" dirty="0" err="1"/>
                        <a:t>group</a:t>
                      </a:r>
                      <a:endParaRPr lang="es-C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50102238"/>
                  </a:ext>
                </a:extLst>
              </a:tr>
            </a:tbl>
          </a:graphicData>
        </a:graphic>
      </p:graphicFrame>
      <p:cxnSp>
        <p:nvCxnSpPr>
          <p:cNvPr id="5" name="Conector recto 4">
            <a:extLst>
              <a:ext uri="{FF2B5EF4-FFF2-40B4-BE49-F238E27FC236}">
                <a16:creationId xmlns:a16="http://schemas.microsoft.com/office/drawing/2014/main" xmlns="" id="{7E96A0F0-0368-4AC3-ACE2-C7852DF33FB6}"/>
              </a:ext>
            </a:extLst>
          </p:cNvPr>
          <p:cNvCxnSpPr>
            <a:cxnSpLocks/>
          </p:cNvCxnSpPr>
          <p:nvPr/>
        </p:nvCxnSpPr>
        <p:spPr>
          <a:xfrm>
            <a:off x="-288032" y="1700808"/>
            <a:ext cx="13008768" cy="0"/>
          </a:xfrm>
          <a:prstGeom prst="line">
            <a:avLst/>
          </a:prstGeom>
          <a:ln w="57150">
            <a:solidFill>
              <a:srgbClr val="BF93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01C01F07-21F9-4D0F-81C7-3D921823F35E}"/>
              </a:ext>
            </a:extLst>
          </p:cNvPr>
          <p:cNvSpPr txBox="1"/>
          <p:nvPr/>
        </p:nvSpPr>
        <p:spPr>
          <a:xfrm>
            <a:off x="335360" y="122960"/>
            <a:ext cx="1152128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L" sz="3000" dirty="0">
                <a:latin typeface="Arial Black" panose="020B0A04020102020204" pitchFamily="34" charset="0"/>
              </a:rPr>
              <a:t>¿Cómo evalúa usted que las reuniones  telemáticas se incorporen habitual y oficialmente al trabajo de nuestra Federación?</a:t>
            </a:r>
            <a:endParaRPr lang="es-CL" sz="3000" dirty="0"/>
          </a:p>
        </p:txBody>
      </p:sp>
    </p:spTree>
    <p:extLst>
      <p:ext uri="{BB962C8B-B14F-4D97-AF65-F5344CB8AC3E}">
        <p14:creationId xmlns:p14="http://schemas.microsoft.com/office/powerpoint/2010/main" val="18780174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 descr="Imagen que contiene taza, tabla, alimentos&#10;&#10;Descripción generada automáticamente">
            <a:extLst>
              <a:ext uri="{FF2B5EF4-FFF2-40B4-BE49-F238E27FC236}">
                <a16:creationId xmlns:a16="http://schemas.microsoft.com/office/drawing/2014/main" xmlns="" id="{459DB9F8-830F-458F-B4B0-F34DBDA203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086213"/>
          </a:xfrm>
          <a:prstGeom prst="rect">
            <a:avLst/>
          </a:prstGeom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xmlns="" id="{5095F8CF-9243-4796-8DBE-2EEBBBDC7E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40"/>
          <a:stretch/>
        </p:blipFill>
        <p:spPr bwMode="auto">
          <a:xfrm>
            <a:off x="1681701" y="2086213"/>
            <a:ext cx="8863960" cy="2710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xmlns="" id="{71AD2BD1-C15D-4B1B-B4FE-0D6F2E69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8735" y="4981666"/>
            <a:ext cx="5928515" cy="5040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L" b="1" spc="600" dirty="0"/>
              <a:t>SANTIAGO, JULIO 2020</a:t>
            </a:r>
          </a:p>
        </p:txBody>
      </p:sp>
    </p:spTree>
    <p:extLst>
      <p:ext uri="{BB962C8B-B14F-4D97-AF65-F5344CB8AC3E}">
        <p14:creationId xmlns:p14="http://schemas.microsoft.com/office/powerpoint/2010/main" val="3168231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 descr="Imagen que contiene taza, tabla, alimentos&#10;&#10;Descripción generada automáticamente">
            <a:extLst>
              <a:ext uri="{FF2B5EF4-FFF2-40B4-BE49-F238E27FC236}">
                <a16:creationId xmlns:a16="http://schemas.microsoft.com/office/drawing/2014/main" xmlns="" id="{ADC2E88B-1511-4B43-8493-B880A90D70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799"/>
            <a:ext cx="12192000" cy="1690679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AB34E88A-0D93-45A0-8376-5F8183AA0503}"/>
              </a:ext>
            </a:extLst>
          </p:cNvPr>
          <p:cNvSpPr txBox="1"/>
          <p:nvPr/>
        </p:nvSpPr>
        <p:spPr>
          <a:xfrm>
            <a:off x="1034233" y="298931"/>
            <a:ext cx="1012353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L" sz="3200" dirty="0">
                <a:latin typeface="Arial Black" panose="020B0A04020102020204" pitchFamily="34" charset="0"/>
              </a:rPr>
              <a:t>¿Cómo califica Ud. la gestión global de la Federación?</a:t>
            </a:r>
            <a:endParaRPr lang="es-CL" sz="3200" dirty="0"/>
          </a:p>
        </p:txBody>
      </p:sp>
      <p:graphicFrame>
        <p:nvGraphicFramePr>
          <p:cNvPr id="13" name="Marcador de contenido 5">
            <a:extLst>
              <a:ext uri="{FF2B5EF4-FFF2-40B4-BE49-F238E27FC236}">
                <a16:creationId xmlns:a16="http://schemas.microsoft.com/office/drawing/2014/main" xmlns="" id="{CA9E48EB-F44E-47B4-9310-A7C70802FD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3833275"/>
              </p:ext>
            </p:extLst>
          </p:nvPr>
        </p:nvGraphicFramePr>
        <p:xfrm>
          <a:off x="1186451" y="1703139"/>
          <a:ext cx="9819097" cy="5003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A1AE0A97-11CB-4B2D-B29B-A29E07200808}"/>
              </a:ext>
            </a:extLst>
          </p:cNvPr>
          <p:cNvSpPr txBox="1"/>
          <p:nvPr/>
        </p:nvSpPr>
        <p:spPr>
          <a:xfrm>
            <a:off x="10056440" y="3205177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>
                <a:solidFill>
                  <a:schemeClr val="bg1"/>
                </a:solidFill>
                <a:highlight>
                  <a:srgbClr val="0000FF"/>
                </a:highlight>
              </a:rPr>
              <a:t>PROMEDIO: 4,533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xmlns="" id="{708F3437-7849-4883-814D-A0FB0A3B6815}"/>
              </a:ext>
            </a:extLst>
          </p:cNvPr>
          <p:cNvCxnSpPr>
            <a:cxnSpLocks/>
          </p:cNvCxnSpPr>
          <p:nvPr/>
        </p:nvCxnSpPr>
        <p:spPr>
          <a:xfrm>
            <a:off x="-312712" y="1692232"/>
            <a:ext cx="13008768" cy="0"/>
          </a:xfrm>
          <a:prstGeom prst="line">
            <a:avLst/>
          </a:prstGeom>
          <a:ln w="57150">
            <a:solidFill>
              <a:srgbClr val="BF93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107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 descr="Imagen que contiene taza, tabla, alimentos&#10;&#10;Descripción generada automáticamente">
            <a:extLst>
              <a:ext uri="{FF2B5EF4-FFF2-40B4-BE49-F238E27FC236}">
                <a16:creationId xmlns:a16="http://schemas.microsoft.com/office/drawing/2014/main" xmlns="" id="{ADC2E88B-1511-4B43-8493-B880A90D70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90679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xmlns="" id="{708F3437-7849-4883-814D-A0FB0A3B6815}"/>
              </a:ext>
            </a:extLst>
          </p:cNvPr>
          <p:cNvCxnSpPr>
            <a:cxnSpLocks/>
          </p:cNvCxnSpPr>
          <p:nvPr/>
        </p:nvCxnSpPr>
        <p:spPr>
          <a:xfrm>
            <a:off x="-288032" y="1700808"/>
            <a:ext cx="13008768" cy="0"/>
          </a:xfrm>
          <a:prstGeom prst="line">
            <a:avLst/>
          </a:prstGeom>
          <a:ln w="57150">
            <a:solidFill>
              <a:srgbClr val="BF93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D2AB7A02-369F-4765-A362-C866380E40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900856"/>
              </p:ext>
            </p:extLst>
          </p:nvPr>
        </p:nvGraphicFramePr>
        <p:xfrm>
          <a:off x="131676" y="1844824"/>
          <a:ext cx="11928648" cy="424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8073">
                  <a:extLst>
                    <a:ext uri="{9D8B030D-6E8A-4147-A177-3AD203B41FA5}">
                      <a16:colId xmlns:a16="http://schemas.microsoft.com/office/drawing/2014/main" xmlns="" val="1622699728"/>
                    </a:ext>
                  </a:extLst>
                </a:gridCol>
                <a:gridCol w="10050575">
                  <a:extLst>
                    <a:ext uri="{9D8B030D-6E8A-4147-A177-3AD203B41FA5}">
                      <a16:colId xmlns:a16="http://schemas.microsoft.com/office/drawing/2014/main" xmlns="" val="2998984747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CL" sz="2000" dirty="0"/>
                        <a:t>OBSERVACIONES Y APORTES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6987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700" dirty="0"/>
                        <a:t>ADP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L" sz="1700" dirty="0"/>
                        <a:t>Nos gustaría que la federación sea parte de la gran mayoría de eventos de triatlón, y que estos sean federados, para que mas deportistas sientan la necesidad de pertenecer a clubes perteneciente a la federación, bajo normativa vigente.</a:t>
                      </a:r>
                    </a:p>
                    <a:p>
                      <a:r>
                        <a:rPr lang="es-CL" sz="1700" dirty="0"/>
                        <a:t>Realizar eventos masivos de rodillo online, pudiendo hacerlo por categorías por dar un ejemplo (tiempos de pandemia).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68825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700" dirty="0"/>
                        <a:t>CTP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700" dirty="0"/>
                        <a:t>Se nota un esfuerzo para acercarse a los clubes.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82501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700" dirty="0"/>
                        <a:t>ESCUELA MILITAR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s-CL" sz="1700" dirty="0"/>
                        <a:t>Propondría que la Federación realice clínicas o talleres a los Clubes por ejemplo de rodillos, bicicletas, implementos deportivos, recomendaciones y </a:t>
                      </a:r>
                      <a:r>
                        <a:rPr lang="es-CL" sz="1700" dirty="0" err="1"/>
                        <a:t>tips</a:t>
                      </a:r>
                      <a:r>
                        <a:rPr lang="es-CL" sz="1700" dirty="0"/>
                        <a:t>.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s-CL" sz="1700" dirty="0"/>
                        <a:t>Además entregar directrices y lo que está establecido relacionado al dopaje.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05471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700" dirty="0"/>
                        <a:t>HP TEAM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L" sz="1700" dirty="0"/>
                        <a:t>Mayor relación y cercanía con los deportistas Age </a:t>
                      </a:r>
                      <a:r>
                        <a:rPr lang="es-CL" sz="1700" dirty="0" err="1"/>
                        <a:t>Group</a:t>
                      </a:r>
                      <a:r>
                        <a:rPr lang="es-CL" sz="1700" dirty="0"/>
                        <a:t>, no se ha visto una mejora en este aspecto, solo buenas intenciones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32449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700" dirty="0"/>
                        <a:t>IRONTEAM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7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Acercarse mas a los clubes y seleccionados nacionales, para adoptar medidas frente a la pandemia y el impacto de la pandemia en el </a:t>
                      </a:r>
                      <a:r>
                        <a:rPr lang="es-CL" sz="17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desarrollo de ellos.</a:t>
                      </a:r>
                      <a:endParaRPr lang="es-CL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74004649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F662E8BE-1C37-4F1F-B465-CA84029059AE}"/>
              </a:ext>
            </a:extLst>
          </p:cNvPr>
          <p:cNvSpPr txBox="1"/>
          <p:nvPr/>
        </p:nvSpPr>
        <p:spPr>
          <a:xfrm>
            <a:off x="1034233" y="298931"/>
            <a:ext cx="1012353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L" sz="3200" dirty="0">
                <a:latin typeface="Arial Black" panose="020B0A04020102020204" pitchFamily="34" charset="0"/>
              </a:rPr>
              <a:t>¿Cómo califica Ud. la gestión global de la Federación?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3681618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 descr="Imagen que contiene taza, tabla, alimentos&#10;&#10;Descripción generada automáticamente">
            <a:extLst>
              <a:ext uri="{FF2B5EF4-FFF2-40B4-BE49-F238E27FC236}">
                <a16:creationId xmlns:a16="http://schemas.microsoft.com/office/drawing/2014/main" xmlns="" id="{ADC2E88B-1511-4B43-8493-B880A90D70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90679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xmlns="" id="{708F3437-7849-4883-814D-A0FB0A3B6815}"/>
              </a:ext>
            </a:extLst>
          </p:cNvPr>
          <p:cNvCxnSpPr>
            <a:cxnSpLocks/>
          </p:cNvCxnSpPr>
          <p:nvPr/>
        </p:nvCxnSpPr>
        <p:spPr>
          <a:xfrm>
            <a:off x="-288032" y="1700808"/>
            <a:ext cx="13008768" cy="0"/>
          </a:xfrm>
          <a:prstGeom prst="line">
            <a:avLst/>
          </a:prstGeom>
          <a:ln w="57150">
            <a:solidFill>
              <a:srgbClr val="BF93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D2AB7A02-369F-4765-A362-C866380E40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117948"/>
              </p:ext>
            </p:extLst>
          </p:nvPr>
        </p:nvGraphicFramePr>
        <p:xfrm>
          <a:off x="131676" y="1896945"/>
          <a:ext cx="11928648" cy="465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8073">
                  <a:extLst>
                    <a:ext uri="{9D8B030D-6E8A-4147-A177-3AD203B41FA5}">
                      <a16:colId xmlns:a16="http://schemas.microsoft.com/office/drawing/2014/main" xmlns="" val="1622699728"/>
                    </a:ext>
                  </a:extLst>
                </a:gridCol>
                <a:gridCol w="10050575">
                  <a:extLst>
                    <a:ext uri="{9D8B030D-6E8A-4147-A177-3AD203B41FA5}">
                      <a16:colId xmlns:a16="http://schemas.microsoft.com/office/drawing/2014/main" xmlns="" val="2998984747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CL" sz="2000" dirty="0"/>
                        <a:t>OBSERVACIONES Y APORTES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6987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700" dirty="0"/>
                        <a:t>NICE SPORT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L" sz="1700" dirty="0"/>
                        <a:t>Federación debería liderar actividades en pandemia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528836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sz="1700" dirty="0"/>
                        <a:t>PRO ENDURANCE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7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Un poco más de apoyo a los deportistas Age </a:t>
                      </a:r>
                      <a:r>
                        <a:rPr lang="es-CL" sz="1700" dirty="0" err="1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Group</a:t>
                      </a:r>
                      <a:r>
                        <a:rPr lang="es-CL" sz="17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lang="es-CL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968825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700" dirty="0"/>
                        <a:t>RIVAN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L" sz="1700" dirty="0"/>
                        <a:t>Activar charlas virtuales para clubes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82501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700" dirty="0"/>
                        <a:t>T3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700" dirty="0"/>
                        <a:t>Ampliar la red de apoyos a los deportistas federados como convenios y beneficios que permitan incorporar a la federación de triatlón al 100% de los triatletas nacionales.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05471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700" dirty="0"/>
                        <a:t>TEAM PUCON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L" sz="1700" dirty="0"/>
                        <a:t>Establecer canales de comunicación permanentes con los clubes.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932449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700" dirty="0"/>
                        <a:t>TRI KIDS SAN BERNARDO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L" sz="1700" dirty="0"/>
                        <a:t>Mantener la comunicación y la transparencia.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74004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700" dirty="0"/>
                        <a:t>TRIMAS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L" sz="1700" dirty="0"/>
                        <a:t>Mantener el estilo de trabajo y no decaer en la inclusión a los clubes regionales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00986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700" dirty="0"/>
                        <a:t>CLUB TRIATLETAS VIÑA DEL MAR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800" dirty="0"/>
                        <a:t>Integración de los </a:t>
                      </a:r>
                      <a:r>
                        <a:rPr lang="es-CL" sz="1800" dirty="0" err="1"/>
                        <a:t>age</a:t>
                      </a:r>
                      <a:r>
                        <a:rPr lang="es-CL" sz="1800" dirty="0"/>
                        <a:t> </a:t>
                      </a:r>
                      <a:r>
                        <a:rPr lang="es-CL" sz="1800" dirty="0" err="1"/>
                        <a:t>group</a:t>
                      </a:r>
                      <a:r>
                        <a:rPr lang="es-CL" sz="1800" dirty="0"/>
                        <a:t>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800" dirty="0"/>
                        <a:t>Claridad y definición del campeonato nacional.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800" dirty="0"/>
                        <a:t>Mas soporte a clubes en información y desarrollo de proyectos.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800" dirty="0"/>
                        <a:t>Atracción en la organización de eventos deportivos de triatlón.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32587904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F662E8BE-1C37-4F1F-B465-CA84029059AE}"/>
              </a:ext>
            </a:extLst>
          </p:cNvPr>
          <p:cNvSpPr txBox="1"/>
          <p:nvPr/>
        </p:nvSpPr>
        <p:spPr>
          <a:xfrm>
            <a:off x="1034233" y="298931"/>
            <a:ext cx="1012353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L" sz="3200" dirty="0">
                <a:latin typeface="Arial Black" panose="020B0A04020102020204" pitchFamily="34" charset="0"/>
              </a:rPr>
              <a:t>¿Cómo califica Ud. la gestión global de la Federación?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3307474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 descr="Imagen que contiene taza, tabla, alimentos&#10;&#10;Descripción generada automáticamente">
            <a:extLst>
              <a:ext uri="{FF2B5EF4-FFF2-40B4-BE49-F238E27FC236}">
                <a16:creationId xmlns:a16="http://schemas.microsoft.com/office/drawing/2014/main" xmlns="" id="{ADC2E88B-1511-4B43-8493-B880A90D70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90679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xmlns="" id="{7E742B7D-E180-4353-8C96-A9E77CA35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352" y="182557"/>
            <a:ext cx="10586392" cy="1325563"/>
          </a:xfrm>
        </p:spPr>
        <p:txBody>
          <a:bodyPr>
            <a:normAutofit/>
          </a:bodyPr>
          <a:lstStyle/>
          <a:p>
            <a:pPr algn="ctr"/>
            <a:r>
              <a:rPr lang="es-CL" sz="3600" dirty="0">
                <a:latin typeface="Arial Black" panose="020B0A04020102020204" pitchFamily="34" charset="0"/>
              </a:rPr>
              <a:t>¿Cómo califica </a:t>
            </a:r>
            <a:r>
              <a:rPr lang="es-CL" sz="3600" dirty="0" err="1">
                <a:latin typeface="Arial Black" panose="020B0A04020102020204" pitchFamily="34" charset="0"/>
              </a:rPr>
              <a:t>Ud</a:t>
            </a:r>
            <a:r>
              <a:rPr lang="es-CL" sz="3600" dirty="0">
                <a:latin typeface="Arial Black" panose="020B0A04020102020204" pitchFamily="34" charset="0"/>
              </a:rPr>
              <a:t>, la nueva página </a:t>
            </a:r>
            <a:r>
              <a:rPr lang="es-CL" sz="3600" dirty="0" err="1">
                <a:latin typeface="Arial Black" panose="020B0A04020102020204" pitchFamily="34" charset="0"/>
              </a:rPr>
              <a:t>Fechitri</a:t>
            </a:r>
            <a:r>
              <a:rPr lang="es-CL" sz="3600" dirty="0">
                <a:latin typeface="Arial Black" panose="020B0A04020102020204" pitchFamily="34" charset="0"/>
              </a:rPr>
              <a:t> de la Federación?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D701CEC8-C546-45C5-B5C2-4B7FD0DF57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0904229"/>
              </p:ext>
            </p:extLst>
          </p:nvPr>
        </p:nvGraphicFramePr>
        <p:xfrm>
          <a:off x="1415480" y="1666316"/>
          <a:ext cx="9397044" cy="5147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Conector recto 4">
            <a:extLst>
              <a:ext uri="{FF2B5EF4-FFF2-40B4-BE49-F238E27FC236}">
                <a16:creationId xmlns:a16="http://schemas.microsoft.com/office/drawing/2014/main" xmlns="" id="{708F3437-7849-4883-814D-A0FB0A3B6815}"/>
              </a:ext>
            </a:extLst>
          </p:cNvPr>
          <p:cNvCxnSpPr>
            <a:cxnSpLocks/>
          </p:cNvCxnSpPr>
          <p:nvPr/>
        </p:nvCxnSpPr>
        <p:spPr>
          <a:xfrm>
            <a:off x="-288032" y="1700808"/>
            <a:ext cx="13008768" cy="0"/>
          </a:xfrm>
          <a:prstGeom prst="line">
            <a:avLst/>
          </a:prstGeom>
          <a:ln w="57150">
            <a:solidFill>
              <a:srgbClr val="BF93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6220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 descr="Imagen que contiene taza, tabla, alimentos&#10;&#10;Descripción generada automáticamente">
            <a:extLst>
              <a:ext uri="{FF2B5EF4-FFF2-40B4-BE49-F238E27FC236}">
                <a16:creationId xmlns:a16="http://schemas.microsoft.com/office/drawing/2014/main" xmlns="" id="{ADC2E88B-1511-4B43-8493-B880A90D70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90679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xmlns="" id="{BEE2C9F5-4ED7-4F02-9C6E-9766B4C46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352" y="182557"/>
            <a:ext cx="10586392" cy="1325563"/>
          </a:xfrm>
        </p:spPr>
        <p:txBody>
          <a:bodyPr>
            <a:normAutofit/>
          </a:bodyPr>
          <a:lstStyle/>
          <a:p>
            <a:pPr algn="ctr"/>
            <a:r>
              <a:rPr lang="es-CL" sz="3600" dirty="0">
                <a:latin typeface="Arial Black" panose="020B0A04020102020204" pitchFamily="34" charset="0"/>
              </a:rPr>
              <a:t>¿Cómo califica </a:t>
            </a:r>
            <a:r>
              <a:rPr lang="es-CL" sz="3600" dirty="0" err="1">
                <a:latin typeface="Arial Black" panose="020B0A04020102020204" pitchFamily="34" charset="0"/>
              </a:rPr>
              <a:t>Ud</a:t>
            </a:r>
            <a:r>
              <a:rPr lang="es-CL" sz="3600" dirty="0">
                <a:latin typeface="Arial Black" panose="020B0A04020102020204" pitchFamily="34" charset="0"/>
              </a:rPr>
              <a:t>, la nueva página </a:t>
            </a:r>
            <a:r>
              <a:rPr lang="es-CL" sz="3600" dirty="0" err="1">
                <a:latin typeface="Arial Black" panose="020B0A04020102020204" pitchFamily="34" charset="0"/>
              </a:rPr>
              <a:t>Fechitri</a:t>
            </a:r>
            <a:r>
              <a:rPr lang="es-CL" sz="3600" dirty="0">
                <a:latin typeface="Arial Black" panose="020B0A04020102020204" pitchFamily="34" charset="0"/>
              </a:rPr>
              <a:t> de la Federación?</a:t>
            </a:r>
          </a:p>
        </p:txBody>
      </p:sp>
      <p:graphicFrame>
        <p:nvGraphicFramePr>
          <p:cNvPr id="7" name="Marcador de contenido 5">
            <a:extLst>
              <a:ext uri="{FF2B5EF4-FFF2-40B4-BE49-F238E27FC236}">
                <a16:creationId xmlns:a16="http://schemas.microsoft.com/office/drawing/2014/main" xmlns="" id="{BFC5829B-35FB-489C-AC07-C317C38AE8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4691852"/>
              </p:ext>
            </p:extLst>
          </p:nvPr>
        </p:nvGraphicFramePr>
        <p:xfrm>
          <a:off x="1073290" y="1711501"/>
          <a:ext cx="10045420" cy="5117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267B1ADB-7557-4043-B1F4-E51D75EB3F61}"/>
              </a:ext>
            </a:extLst>
          </p:cNvPr>
          <p:cNvSpPr txBox="1"/>
          <p:nvPr/>
        </p:nvSpPr>
        <p:spPr>
          <a:xfrm>
            <a:off x="10176218" y="3244334"/>
            <a:ext cx="1884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>
                <a:solidFill>
                  <a:schemeClr val="bg1"/>
                </a:solidFill>
                <a:highlight>
                  <a:srgbClr val="0000FF"/>
                </a:highlight>
              </a:rPr>
              <a:t>PROMEDIO: 4,5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xmlns="" id="{708F3437-7849-4883-814D-A0FB0A3B6815}"/>
              </a:ext>
            </a:extLst>
          </p:cNvPr>
          <p:cNvCxnSpPr>
            <a:cxnSpLocks/>
          </p:cNvCxnSpPr>
          <p:nvPr/>
        </p:nvCxnSpPr>
        <p:spPr>
          <a:xfrm>
            <a:off x="-288032" y="1700808"/>
            <a:ext cx="13008768" cy="0"/>
          </a:xfrm>
          <a:prstGeom prst="line">
            <a:avLst/>
          </a:prstGeom>
          <a:ln w="57150">
            <a:solidFill>
              <a:srgbClr val="BF93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7653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 descr="Imagen que contiene taza, tabla, alimentos&#10;&#10;Descripción generada automáticamente">
            <a:extLst>
              <a:ext uri="{FF2B5EF4-FFF2-40B4-BE49-F238E27FC236}">
                <a16:creationId xmlns:a16="http://schemas.microsoft.com/office/drawing/2014/main" xmlns="" id="{ADC2E88B-1511-4B43-8493-B880A90D70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90679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xmlns="" id="{BEE2C9F5-4ED7-4F02-9C6E-9766B4C46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352" y="182557"/>
            <a:ext cx="10586392" cy="1325563"/>
          </a:xfrm>
        </p:spPr>
        <p:txBody>
          <a:bodyPr>
            <a:normAutofit/>
          </a:bodyPr>
          <a:lstStyle/>
          <a:p>
            <a:pPr algn="ctr"/>
            <a:r>
              <a:rPr lang="es-CL" sz="3600" dirty="0">
                <a:latin typeface="Arial Black" panose="020B0A04020102020204" pitchFamily="34" charset="0"/>
              </a:rPr>
              <a:t>¿Cómo califica </a:t>
            </a:r>
            <a:r>
              <a:rPr lang="es-CL" sz="3600" dirty="0" err="1">
                <a:latin typeface="Arial Black" panose="020B0A04020102020204" pitchFamily="34" charset="0"/>
              </a:rPr>
              <a:t>Ud</a:t>
            </a:r>
            <a:r>
              <a:rPr lang="es-CL" sz="3600" dirty="0">
                <a:latin typeface="Arial Black" panose="020B0A04020102020204" pitchFamily="34" charset="0"/>
              </a:rPr>
              <a:t>, la nueva página </a:t>
            </a:r>
            <a:r>
              <a:rPr lang="es-CL" sz="3600" dirty="0" err="1">
                <a:latin typeface="Arial Black" panose="020B0A04020102020204" pitchFamily="34" charset="0"/>
              </a:rPr>
              <a:t>Fechitri</a:t>
            </a:r>
            <a:r>
              <a:rPr lang="es-CL" sz="3600" dirty="0">
                <a:latin typeface="Arial Black" panose="020B0A04020102020204" pitchFamily="34" charset="0"/>
              </a:rPr>
              <a:t> de la Federación?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xmlns="" id="{D8A6E686-50EA-444B-97B6-9837090D60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967015"/>
              </p:ext>
            </p:extLst>
          </p:nvPr>
        </p:nvGraphicFramePr>
        <p:xfrm>
          <a:off x="0" y="1700808"/>
          <a:ext cx="12192000" cy="523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3592">
                  <a:extLst>
                    <a:ext uri="{9D8B030D-6E8A-4147-A177-3AD203B41FA5}">
                      <a16:colId xmlns:a16="http://schemas.microsoft.com/office/drawing/2014/main" xmlns="" val="3702355258"/>
                    </a:ext>
                  </a:extLst>
                </a:gridCol>
                <a:gridCol w="9768408">
                  <a:extLst>
                    <a:ext uri="{9D8B030D-6E8A-4147-A177-3AD203B41FA5}">
                      <a16:colId xmlns:a16="http://schemas.microsoft.com/office/drawing/2014/main" xmlns="" val="3696841977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/>
                        <a:t>OBSERVACIONES Y APORTES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2354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ESCUELA MILITAR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s-CL" sz="1600" dirty="0"/>
                        <a:t>Mayor frecuencia de noticias, pese que ahora es difícil por la Pandemia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s-CL" sz="1600" dirty="0"/>
                        <a:t>Apenas se pueda informar como se están realizando y con qué medidas de salud las competencias de triatlón en Europa por ejemplo.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74350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HP TEAM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dirty="0"/>
                        <a:t>Que las noticias de la federación se den en primera instancia de las redes propias y segunda instancia se valgan de otros medios para darse a conocer.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33699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IRONTEAM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Sección comisión técnica podría incluir información respecto de quienes son</a:t>
                      </a:r>
                    </a:p>
                    <a:p>
                      <a:r>
                        <a:rPr lang="es-MX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los técnicos de cada club federado que </a:t>
                      </a:r>
                      <a:r>
                        <a:rPr lang="es-MX" sz="1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partipa</a:t>
                      </a:r>
                      <a:r>
                        <a:rPr lang="es-MX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en la comisión</a:t>
                      </a:r>
                      <a:endParaRPr lang="es-CL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66951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RIVAN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Procedimientos relacionados a formalizar reuniones con clubes, directores y equipo de trabajo</a:t>
                      </a:r>
                      <a:endParaRPr lang="es-CL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95705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T3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dirty="0"/>
                        <a:t>Incorporar una sección en la cual los deportistas puedan interactuar con la pagina web, como </a:t>
                      </a:r>
                      <a:r>
                        <a:rPr lang="es-CL" sz="1600" dirty="0" err="1"/>
                        <a:t>tips</a:t>
                      </a:r>
                      <a:r>
                        <a:rPr lang="es-CL" sz="1600" dirty="0"/>
                        <a:t> para los triatletas para mejorar su preparación, cursos y charlas con profesionales ligados al deporte, como por ejemplo psicólogos, kinesiólogos, nutricionistas , masajistas, </a:t>
                      </a:r>
                      <a:r>
                        <a:rPr lang="es-CL" sz="1600" dirty="0" err="1"/>
                        <a:t>etc</a:t>
                      </a:r>
                      <a:r>
                        <a:rPr lang="es-CL" sz="1600" dirty="0"/>
                        <a:t>…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61809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TEAM PUCON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CL" sz="1600" dirty="0"/>
                        <a:t>Siempre se puede mejorar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1992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TRI KIDS SAN BERNARDO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CL" sz="1600" dirty="0"/>
                        <a:t>No recomendaría mejoras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906785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VLC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dirty="0"/>
                        <a:t>Ha mejorado  mucho en relación a la anterior,  hoy es más intuitiva la navegación por distintas áreas de la página.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292463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dirty="0"/>
                        <a:t>CLUB TRIATLETAS VIÑA DEL MAR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dirty="0"/>
                        <a:t>Falta información actualizada en algunos temas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768561527"/>
                  </a:ext>
                </a:extLst>
              </a:tr>
            </a:tbl>
          </a:graphicData>
        </a:graphic>
      </p:graphicFrame>
      <p:cxnSp>
        <p:nvCxnSpPr>
          <p:cNvPr id="5" name="Conector recto 4">
            <a:extLst>
              <a:ext uri="{FF2B5EF4-FFF2-40B4-BE49-F238E27FC236}">
                <a16:creationId xmlns:a16="http://schemas.microsoft.com/office/drawing/2014/main" xmlns="" id="{708F3437-7849-4883-814D-A0FB0A3B6815}"/>
              </a:ext>
            </a:extLst>
          </p:cNvPr>
          <p:cNvCxnSpPr>
            <a:cxnSpLocks/>
          </p:cNvCxnSpPr>
          <p:nvPr/>
        </p:nvCxnSpPr>
        <p:spPr>
          <a:xfrm>
            <a:off x="-288032" y="1700808"/>
            <a:ext cx="13008768" cy="0"/>
          </a:xfrm>
          <a:prstGeom prst="line">
            <a:avLst/>
          </a:prstGeom>
          <a:ln w="57150">
            <a:solidFill>
              <a:srgbClr val="BF93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2838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 descr="Imagen que contiene taza, tabla, alimentos&#10;&#10;Descripción generada automáticamente">
            <a:extLst>
              <a:ext uri="{FF2B5EF4-FFF2-40B4-BE49-F238E27FC236}">
                <a16:creationId xmlns:a16="http://schemas.microsoft.com/office/drawing/2014/main" xmlns="" id="{ADC2E88B-1511-4B43-8493-B880A90D70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90679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xmlns="" id="{708F3437-7849-4883-814D-A0FB0A3B6815}"/>
              </a:ext>
            </a:extLst>
          </p:cNvPr>
          <p:cNvCxnSpPr>
            <a:cxnSpLocks/>
          </p:cNvCxnSpPr>
          <p:nvPr/>
        </p:nvCxnSpPr>
        <p:spPr>
          <a:xfrm>
            <a:off x="-288032" y="1700808"/>
            <a:ext cx="13008768" cy="0"/>
          </a:xfrm>
          <a:prstGeom prst="line">
            <a:avLst/>
          </a:prstGeom>
          <a:ln w="57150">
            <a:solidFill>
              <a:srgbClr val="BF93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xmlns="" id="{883BD9EF-024A-4693-AB55-D66891D018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9379388"/>
              </p:ext>
            </p:extLst>
          </p:nvPr>
        </p:nvGraphicFramePr>
        <p:xfrm>
          <a:off x="0" y="1710938"/>
          <a:ext cx="12192000" cy="504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1504">
                  <a:extLst>
                    <a:ext uri="{9D8B030D-6E8A-4147-A177-3AD203B41FA5}">
                      <a16:colId xmlns:a16="http://schemas.microsoft.com/office/drawing/2014/main" xmlns="" val="4234321384"/>
                    </a:ext>
                  </a:extLst>
                </a:gridCol>
                <a:gridCol w="10560496">
                  <a:extLst>
                    <a:ext uri="{9D8B030D-6E8A-4147-A177-3AD203B41FA5}">
                      <a16:colId xmlns:a16="http://schemas.microsoft.com/office/drawing/2014/main" xmlns="" val="8927621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/>
                        <a:t>OBSERVACIONES Y APORTES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1719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700" dirty="0"/>
                        <a:t>ALL RUNNERS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700" dirty="0"/>
                        <a:t>Incorporar algunas notas de deportistas elite y/o </a:t>
                      </a:r>
                      <a:r>
                        <a:rPr lang="es-CL" sz="1700" dirty="0" err="1"/>
                        <a:t>age</a:t>
                      </a:r>
                      <a:r>
                        <a:rPr lang="es-CL" sz="1700" dirty="0"/>
                        <a:t> </a:t>
                      </a:r>
                      <a:r>
                        <a:rPr lang="es-CL" sz="1700" dirty="0" err="1"/>
                        <a:t>group</a:t>
                      </a:r>
                      <a:r>
                        <a:rPr lang="es-CL" sz="1700" dirty="0"/>
                        <a:t>, como así también contenidos e información sobre entrenamiento de triatlón (fundamentos técnicos, psicología, nutrición, </a:t>
                      </a:r>
                      <a:r>
                        <a:rPr lang="es-CL" sz="1700" dirty="0" err="1"/>
                        <a:t>ect</a:t>
                      </a:r>
                      <a:r>
                        <a:rPr lang="es-CL" sz="17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46940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700" dirty="0"/>
                        <a:t>ESCUELA MILITAR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s-CL" sz="1700" dirty="0"/>
                        <a:t>Mayor frecuencia de noticias, pese que ahora es difícil por la Pandemia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s-CL" sz="1700" dirty="0"/>
                        <a:t>Apenas se pueda informar como se están realizando y con qué medidas de salud las competencias de triatlón en Europa por ejemplo.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41073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700" dirty="0"/>
                        <a:t>HP TEAM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700" dirty="0"/>
                        <a:t>Que las noticias de la federación se den en primera instancia de las redes propias y segunda instancia se valgan de otros medios para darse a conocer.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47204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700" dirty="0"/>
                        <a:t>IRONTEAM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7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Sección comisión técnica podría incluir información respecto de quienes son</a:t>
                      </a:r>
                    </a:p>
                    <a:p>
                      <a:r>
                        <a:rPr lang="es-MX" sz="17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los técnicos de cada club federado que participa en la comisión.</a:t>
                      </a:r>
                      <a:endParaRPr lang="es-CL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860149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700" dirty="0"/>
                        <a:t>RIVAN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700" dirty="0"/>
                        <a:t>Procedimientos relacionados a formalizar reuniones con clubes, directores y equipo de trabajo</a:t>
                      </a:r>
                      <a:endParaRPr lang="es-CL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92072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700" dirty="0"/>
                        <a:t>T3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700" dirty="0"/>
                        <a:t>Incorporar una sección en la cual los deportistas puedan interactuar con la pagina web, como </a:t>
                      </a:r>
                      <a:r>
                        <a:rPr lang="es-CL" sz="1700" dirty="0" err="1"/>
                        <a:t>tips</a:t>
                      </a:r>
                      <a:r>
                        <a:rPr lang="es-CL" sz="1700" dirty="0"/>
                        <a:t> para los triatletas para mejorar su preparación, cursos y charlas con profesionales ligados al deporte, como por ejemplo psicólogos, kinesiólogos, nutricionistas , masajistas, </a:t>
                      </a:r>
                      <a:r>
                        <a:rPr lang="es-CL" sz="1700" dirty="0" err="1"/>
                        <a:t>etc</a:t>
                      </a:r>
                      <a:r>
                        <a:rPr lang="es-CL" sz="1700" dirty="0"/>
                        <a:t>…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41941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700" dirty="0"/>
                        <a:t>TEAM PUCON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CL" sz="1700" dirty="0"/>
                        <a:t>Siempre se puede mejorar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056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700" dirty="0"/>
                        <a:t>VLC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700" dirty="0"/>
                        <a:t>Ha mejorado  mucho en relación a la anterior,  hoy es más intuitiva la navegación por distintas áreas de la página.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59021901"/>
                  </a:ext>
                </a:extLst>
              </a:tr>
            </a:tbl>
          </a:graphicData>
        </a:graphic>
      </p:graphicFrame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20F703B6-A68A-4B37-9C05-81ECF7B0E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352" y="182557"/>
            <a:ext cx="10586392" cy="1325563"/>
          </a:xfrm>
        </p:spPr>
        <p:txBody>
          <a:bodyPr>
            <a:normAutofit/>
          </a:bodyPr>
          <a:lstStyle/>
          <a:p>
            <a:pPr algn="ctr"/>
            <a:r>
              <a:rPr lang="es-CL" sz="3600" dirty="0">
                <a:latin typeface="Arial Black" panose="020B0A04020102020204" pitchFamily="34" charset="0"/>
              </a:rPr>
              <a:t>¿Cómo califica </a:t>
            </a:r>
            <a:r>
              <a:rPr lang="es-CL" sz="3600" dirty="0" err="1">
                <a:latin typeface="Arial Black" panose="020B0A04020102020204" pitchFamily="34" charset="0"/>
              </a:rPr>
              <a:t>Ud</a:t>
            </a:r>
            <a:r>
              <a:rPr lang="es-CL" sz="3600" dirty="0">
                <a:latin typeface="Arial Black" panose="020B0A04020102020204" pitchFamily="34" charset="0"/>
              </a:rPr>
              <a:t>, la nueva página </a:t>
            </a:r>
            <a:r>
              <a:rPr lang="es-CL" sz="3600" dirty="0" err="1">
                <a:latin typeface="Arial Black" panose="020B0A04020102020204" pitchFamily="34" charset="0"/>
              </a:rPr>
              <a:t>Fechitri</a:t>
            </a:r>
            <a:r>
              <a:rPr lang="es-CL" sz="3600" dirty="0">
                <a:latin typeface="Arial Black" panose="020B0A04020102020204" pitchFamily="34" charset="0"/>
              </a:rPr>
              <a:t> de la Federación?</a:t>
            </a:r>
          </a:p>
        </p:txBody>
      </p:sp>
    </p:spTree>
    <p:extLst>
      <p:ext uri="{BB962C8B-B14F-4D97-AF65-F5344CB8AC3E}">
        <p14:creationId xmlns:p14="http://schemas.microsoft.com/office/powerpoint/2010/main" val="15813346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1946</Words>
  <Application>Microsoft Office PowerPoint</Application>
  <PresentationFormat>Personalizado</PresentationFormat>
  <Paragraphs>197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Tema de Office</vt:lpstr>
      <vt:lpstr>RESULTADOS ENCUESTA PRIMER SEMESTRE 2020</vt:lpstr>
      <vt:lpstr>Notas de Evaluación</vt:lpstr>
      <vt:lpstr>Presentación de PowerPoint</vt:lpstr>
      <vt:lpstr>Presentación de PowerPoint</vt:lpstr>
      <vt:lpstr>Presentación de PowerPoint</vt:lpstr>
      <vt:lpstr>¿Cómo califica Ud, la nueva página Fechitri de la Federación?</vt:lpstr>
      <vt:lpstr>¿Cómo califica Ud, la nueva página Fechitri de la Federación?</vt:lpstr>
      <vt:lpstr>¿Cómo califica Ud, la nueva página Fechitri de la Federación?</vt:lpstr>
      <vt:lpstr>¿Cómo califica Ud, la nueva página Fechitri de la Federación?</vt:lpstr>
      <vt:lpstr>¿Comentar los problemas que ha tenido con la crisis sanitaria y como los está enfrentando?</vt:lpstr>
      <vt:lpstr>¿Comentar los problemas que ha tenido con la crisis sanitaria y como los está enfrentando?</vt:lpstr>
      <vt:lpstr>¿Comentar los problemas que ha tenido con la crisis sanitaria y como los está enfrentando?</vt:lpstr>
      <vt:lpstr>¿Comentar los problemas que ha tenido con la crisis sanitaria y como los está enfrentando?</vt:lpstr>
      <vt:lpstr>¿Comentar los problemas que ha tenido con la crisis sanitaria y como los está enfrentando?</vt:lpstr>
      <vt:lpstr>¿Comentar los problemas que ha tenido con la crisis sanitaria y como los está enfrentando?</vt:lpstr>
      <vt:lpstr>¿Comentar los problemas que ha tenido con la crisis sanitaria y como los está enfrentando?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Verónica</dc:creator>
  <cp:lastModifiedBy>Usuario</cp:lastModifiedBy>
  <cp:revision>26</cp:revision>
  <dcterms:created xsi:type="dcterms:W3CDTF">2020-07-13T18:03:49Z</dcterms:created>
  <dcterms:modified xsi:type="dcterms:W3CDTF">2020-07-23T15:00:10Z</dcterms:modified>
</cp:coreProperties>
</file>